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3" r:id="rId1"/>
    <p:sldMasterId id="2147483838" r:id="rId2"/>
  </p:sldMasterIdLst>
  <p:notesMasterIdLst>
    <p:notesMasterId r:id="rId66"/>
  </p:notesMasterIdLst>
  <p:handoutMasterIdLst>
    <p:handoutMasterId r:id="rId67"/>
  </p:handoutMasterIdLst>
  <p:sldIdLst>
    <p:sldId id="281" r:id="rId3"/>
    <p:sldId id="282" r:id="rId4"/>
    <p:sldId id="301" r:id="rId5"/>
    <p:sldId id="915" r:id="rId6"/>
    <p:sldId id="916" r:id="rId7"/>
    <p:sldId id="917" r:id="rId8"/>
    <p:sldId id="259" r:id="rId9"/>
    <p:sldId id="262" r:id="rId10"/>
    <p:sldId id="329" r:id="rId11"/>
    <p:sldId id="269" r:id="rId12"/>
    <p:sldId id="260" r:id="rId13"/>
    <p:sldId id="929" r:id="rId14"/>
    <p:sldId id="925" r:id="rId15"/>
    <p:sldId id="947" r:id="rId16"/>
    <p:sldId id="256" r:id="rId17"/>
    <p:sldId id="926" r:id="rId18"/>
    <p:sldId id="258" r:id="rId19"/>
    <p:sldId id="300" r:id="rId20"/>
    <p:sldId id="930" r:id="rId21"/>
    <p:sldId id="337" r:id="rId22"/>
    <p:sldId id="304" r:id="rId23"/>
    <p:sldId id="306" r:id="rId24"/>
    <p:sldId id="307" r:id="rId25"/>
    <p:sldId id="305" r:id="rId26"/>
    <p:sldId id="918" r:id="rId27"/>
    <p:sldId id="466" r:id="rId28"/>
    <p:sldId id="932" r:id="rId29"/>
    <p:sldId id="933" r:id="rId30"/>
    <p:sldId id="936" r:id="rId31"/>
    <p:sldId id="935" r:id="rId32"/>
    <p:sldId id="939" r:id="rId33"/>
    <p:sldId id="941" r:id="rId34"/>
    <p:sldId id="942" r:id="rId35"/>
    <p:sldId id="943" r:id="rId36"/>
    <p:sldId id="944" r:id="rId37"/>
    <p:sldId id="945" r:id="rId38"/>
    <p:sldId id="332" r:id="rId39"/>
    <p:sldId id="358" r:id="rId40"/>
    <p:sldId id="362" r:id="rId41"/>
    <p:sldId id="365" r:id="rId42"/>
    <p:sldId id="921" r:id="rId43"/>
    <p:sldId id="922" r:id="rId44"/>
    <p:sldId id="946" r:id="rId45"/>
    <p:sldId id="283" r:id="rId46"/>
    <p:sldId id="924" r:id="rId47"/>
    <p:sldId id="333" r:id="rId48"/>
    <p:sldId id="339" r:id="rId49"/>
    <p:sldId id="320" r:id="rId50"/>
    <p:sldId id="310" r:id="rId51"/>
    <p:sldId id="914" r:id="rId52"/>
    <p:sldId id="298" r:id="rId53"/>
    <p:sldId id="264" r:id="rId54"/>
    <p:sldId id="297" r:id="rId55"/>
    <p:sldId id="270" r:id="rId56"/>
    <p:sldId id="313" r:id="rId57"/>
    <p:sldId id="321" r:id="rId58"/>
    <p:sldId id="322" r:id="rId59"/>
    <p:sldId id="323" r:id="rId60"/>
    <p:sldId id="324" r:id="rId61"/>
    <p:sldId id="335" r:id="rId62"/>
    <p:sldId id="299" r:id="rId63"/>
    <p:sldId id="326" r:id="rId64"/>
    <p:sldId id="359" r:id="rId65"/>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339966"/>
    <a:srgbClr val="6600CC"/>
    <a:srgbClr val="002060"/>
    <a:srgbClr val="FFFF99"/>
    <a:srgbClr val="9933FF"/>
    <a:srgbClr val="FFFF66"/>
    <a:srgbClr val="CC0066"/>
    <a:srgbClr val="FF9933"/>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73971" autoAdjust="0"/>
  </p:normalViewPr>
  <p:slideViewPr>
    <p:cSldViewPr snapToGrid="0" snapToObjects="1">
      <p:cViewPr varScale="1">
        <p:scale>
          <a:sx n="78" d="100"/>
          <a:sy n="78" d="100"/>
        </p:scale>
        <p:origin x="1512"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388"/>
    </p:cViewPr>
  </p:sorterViewPr>
  <p:notesViewPr>
    <p:cSldViewPr snapToGrid="0" snapToObjects="1">
      <p:cViewPr varScale="1">
        <p:scale>
          <a:sx n="80" d="100"/>
          <a:sy n="80" d="100"/>
        </p:scale>
        <p:origin x="3876"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D93C5-10E9-4DD4-B567-C3204CEBB71F}" type="doc">
      <dgm:prSet loTypeId="urn:microsoft.com/office/officeart/2005/8/layout/pyramid1" loCatId="pyramid" qsTypeId="urn:microsoft.com/office/officeart/2005/8/quickstyle/simple1" qsCatId="simple" csTypeId="urn:microsoft.com/office/officeart/2005/8/colors/accent1_2" csCatId="accent1" phldr="1"/>
      <dgm:spPr/>
    </dgm:pt>
    <dgm:pt modelId="{3190229B-3500-4245-B67F-6B5FC9277C9F}">
      <dgm:prSet phldrT="[Text]" custT="1"/>
      <dgm:spPr>
        <a:solidFill>
          <a:srgbClr val="00B0F0"/>
        </a:solidFill>
      </dgm:spPr>
      <dgm:t>
        <a:bodyPr/>
        <a:lstStyle/>
        <a:p>
          <a:r>
            <a:rPr lang="en-US" sz="2400" b="1" dirty="0">
              <a:latin typeface="Arial" panose="020B0604020202020204" pitchFamily="34" charset="0"/>
              <a:cs typeface="Arial" panose="020B0604020202020204" pitchFamily="34" charset="0"/>
            </a:rPr>
            <a:t>National</a:t>
          </a:r>
        </a:p>
      </dgm:t>
    </dgm:pt>
    <dgm:pt modelId="{C997FCE7-78FA-40C4-9D26-181C0682362A}" type="parTrans" cxnId="{27625A6F-E469-4FCB-9D13-81F8820D234A}">
      <dgm:prSet/>
      <dgm:spPr/>
      <dgm:t>
        <a:bodyPr/>
        <a:lstStyle/>
        <a:p>
          <a:endParaRPr lang="en-US" sz="2800"/>
        </a:p>
      </dgm:t>
    </dgm:pt>
    <dgm:pt modelId="{998EADCF-3692-4BA3-B169-E43BB7A91A93}" type="sibTrans" cxnId="{27625A6F-E469-4FCB-9D13-81F8820D234A}">
      <dgm:prSet/>
      <dgm:spPr/>
      <dgm:t>
        <a:bodyPr/>
        <a:lstStyle/>
        <a:p>
          <a:endParaRPr lang="en-US" sz="2800"/>
        </a:p>
      </dgm:t>
    </dgm:pt>
    <dgm:pt modelId="{AF0415FD-990C-46D6-8D21-D2729BBDF3E6}">
      <dgm:prSet phldrT="[Text]" custT="1"/>
      <dgm:spPr>
        <a:solidFill>
          <a:schemeClr val="accent3">
            <a:lumMod val="60000"/>
            <a:lumOff val="40000"/>
          </a:schemeClr>
        </a:solidFill>
      </dgm:spPr>
      <dgm:t>
        <a:bodyPr/>
        <a:lstStyle/>
        <a:p>
          <a:r>
            <a:rPr lang="en-US" sz="2800" b="1" dirty="0">
              <a:latin typeface="Arial" panose="020B0604020202020204" pitchFamily="34" charset="0"/>
              <a:cs typeface="Arial" panose="020B0604020202020204" pitchFamily="34" charset="0"/>
            </a:rPr>
            <a:t>State</a:t>
          </a:r>
        </a:p>
      </dgm:t>
    </dgm:pt>
    <dgm:pt modelId="{261902F8-0969-41E4-934C-E7FCA045C3FD}" type="parTrans" cxnId="{2D6F42D3-E939-403F-9E11-232181E91F16}">
      <dgm:prSet/>
      <dgm:spPr/>
      <dgm:t>
        <a:bodyPr/>
        <a:lstStyle/>
        <a:p>
          <a:endParaRPr lang="en-US" sz="2800"/>
        </a:p>
      </dgm:t>
    </dgm:pt>
    <dgm:pt modelId="{F3FE8DF0-37CB-4817-9D7C-C760C62616F6}" type="sibTrans" cxnId="{2D6F42D3-E939-403F-9E11-232181E91F16}">
      <dgm:prSet/>
      <dgm:spPr/>
      <dgm:t>
        <a:bodyPr/>
        <a:lstStyle/>
        <a:p>
          <a:endParaRPr lang="en-US" sz="2800"/>
        </a:p>
      </dgm:t>
    </dgm:pt>
    <dgm:pt modelId="{53DB9AC9-095D-463E-990E-7D257982860A}">
      <dgm:prSet phldrT="[Text]" custT="1"/>
      <dgm:spPr>
        <a:solidFill>
          <a:srgbClr val="FFC000"/>
        </a:solidFill>
      </dgm:spPr>
      <dgm:t>
        <a:bodyPr/>
        <a:lstStyle/>
        <a:p>
          <a:r>
            <a:rPr lang="en-US" sz="2800" b="1" dirty="0">
              <a:latin typeface="Arial" panose="020B0604020202020204" pitchFamily="34" charset="0"/>
              <a:cs typeface="Arial" panose="020B0604020202020204" pitchFamily="34" charset="0"/>
            </a:rPr>
            <a:t>Chapters</a:t>
          </a:r>
        </a:p>
      </dgm:t>
    </dgm:pt>
    <dgm:pt modelId="{146342CC-A992-4A76-A9BB-F771587AB07A}" type="parTrans" cxnId="{4F7EB9E2-E9B5-416B-A31D-33ED953FE1C0}">
      <dgm:prSet/>
      <dgm:spPr/>
      <dgm:t>
        <a:bodyPr/>
        <a:lstStyle/>
        <a:p>
          <a:endParaRPr lang="en-US" sz="2800"/>
        </a:p>
      </dgm:t>
    </dgm:pt>
    <dgm:pt modelId="{5737FE17-FB63-4350-93C1-7E5DE29FE7B1}" type="sibTrans" cxnId="{4F7EB9E2-E9B5-416B-A31D-33ED953FE1C0}">
      <dgm:prSet/>
      <dgm:spPr/>
      <dgm:t>
        <a:bodyPr/>
        <a:lstStyle/>
        <a:p>
          <a:endParaRPr lang="en-US" sz="2800"/>
        </a:p>
      </dgm:t>
    </dgm:pt>
    <dgm:pt modelId="{860BDA3F-B9C6-471A-A1B3-E6F948E84B36}" type="pres">
      <dgm:prSet presAssocID="{41DD93C5-10E9-4DD4-B567-C3204CEBB71F}" presName="Name0" presStyleCnt="0">
        <dgm:presLayoutVars>
          <dgm:dir/>
          <dgm:animLvl val="lvl"/>
          <dgm:resizeHandles val="exact"/>
        </dgm:presLayoutVars>
      </dgm:prSet>
      <dgm:spPr/>
    </dgm:pt>
    <dgm:pt modelId="{F6EB67DD-C0CC-47E1-A64A-2FB78C7935FC}" type="pres">
      <dgm:prSet presAssocID="{3190229B-3500-4245-B67F-6B5FC9277C9F}" presName="Name8" presStyleCnt="0"/>
      <dgm:spPr/>
    </dgm:pt>
    <dgm:pt modelId="{8EFEEF6B-C9E0-4337-B5A8-25EAE86B7359}" type="pres">
      <dgm:prSet presAssocID="{3190229B-3500-4245-B67F-6B5FC9277C9F}" presName="level" presStyleLbl="node1" presStyleIdx="0" presStyleCnt="3">
        <dgm:presLayoutVars>
          <dgm:chMax val="1"/>
          <dgm:bulletEnabled val="1"/>
        </dgm:presLayoutVars>
      </dgm:prSet>
      <dgm:spPr/>
    </dgm:pt>
    <dgm:pt modelId="{2183F64F-D6D7-476C-8BF3-EBC769E6004D}" type="pres">
      <dgm:prSet presAssocID="{3190229B-3500-4245-B67F-6B5FC9277C9F}" presName="levelTx" presStyleLbl="revTx" presStyleIdx="0" presStyleCnt="0">
        <dgm:presLayoutVars>
          <dgm:chMax val="1"/>
          <dgm:bulletEnabled val="1"/>
        </dgm:presLayoutVars>
      </dgm:prSet>
      <dgm:spPr/>
    </dgm:pt>
    <dgm:pt modelId="{35A9E9E8-AA69-49DF-BC26-3D76D3937DE4}" type="pres">
      <dgm:prSet presAssocID="{AF0415FD-990C-46D6-8D21-D2729BBDF3E6}" presName="Name8" presStyleCnt="0"/>
      <dgm:spPr/>
    </dgm:pt>
    <dgm:pt modelId="{3B54CFB0-AD19-439C-896D-2EFAB3EC0B59}" type="pres">
      <dgm:prSet presAssocID="{AF0415FD-990C-46D6-8D21-D2729BBDF3E6}" presName="level" presStyleLbl="node1" presStyleIdx="1" presStyleCnt="3">
        <dgm:presLayoutVars>
          <dgm:chMax val="1"/>
          <dgm:bulletEnabled val="1"/>
        </dgm:presLayoutVars>
      </dgm:prSet>
      <dgm:spPr/>
    </dgm:pt>
    <dgm:pt modelId="{441D3F0F-D995-42CB-9D72-DF463237D248}" type="pres">
      <dgm:prSet presAssocID="{AF0415FD-990C-46D6-8D21-D2729BBDF3E6}" presName="levelTx" presStyleLbl="revTx" presStyleIdx="0" presStyleCnt="0">
        <dgm:presLayoutVars>
          <dgm:chMax val="1"/>
          <dgm:bulletEnabled val="1"/>
        </dgm:presLayoutVars>
      </dgm:prSet>
      <dgm:spPr/>
    </dgm:pt>
    <dgm:pt modelId="{77694434-1B23-4582-A1EB-38437776D5D5}" type="pres">
      <dgm:prSet presAssocID="{53DB9AC9-095D-463E-990E-7D257982860A}" presName="Name8" presStyleCnt="0"/>
      <dgm:spPr/>
    </dgm:pt>
    <dgm:pt modelId="{DBBAF458-69A9-4E47-AC8C-B8E87FA5069D}" type="pres">
      <dgm:prSet presAssocID="{53DB9AC9-095D-463E-990E-7D257982860A}" presName="level" presStyleLbl="node1" presStyleIdx="2" presStyleCnt="3">
        <dgm:presLayoutVars>
          <dgm:chMax val="1"/>
          <dgm:bulletEnabled val="1"/>
        </dgm:presLayoutVars>
      </dgm:prSet>
      <dgm:spPr/>
    </dgm:pt>
    <dgm:pt modelId="{8550F428-1508-4C9C-A137-CECEF987A215}" type="pres">
      <dgm:prSet presAssocID="{53DB9AC9-095D-463E-990E-7D257982860A}" presName="levelTx" presStyleLbl="revTx" presStyleIdx="0" presStyleCnt="0">
        <dgm:presLayoutVars>
          <dgm:chMax val="1"/>
          <dgm:bulletEnabled val="1"/>
        </dgm:presLayoutVars>
      </dgm:prSet>
      <dgm:spPr/>
    </dgm:pt>
  </dgm:ptLst>
  <dgm:cxnLst>
    <dgm:cxn modelId="{29900302-50D7-4C1D-A194-98C52E4C0934}" type="presOf" srcId="{53DB9AC9-095D-463E-990E-7D257982860A}" destId="{8550F428-1508-4C9C-A137-CECEF987A215}" srcOrd="1" destOrd="0" presId="urn:microsoft.com/office/officeart/2005/8/layout/pyramid1"/>
    <dgm:cxn modelId="{4E30FF23-994E-456B-AB64-27DA52D1FCE0}" type="presOf" srcId="{AF0415FD-990C-46D6-8D21-D2729BBDF3E6}" destId="{3B54CFB0-AD19-439C-896D-2EFAB3EC0B59}" srcOrd="0" destOrd="0" presId="urn:microsoft.com/office/officeart/2005/8/layout/pyramid1"/>
    <dgm:cxn modelId="{27625A6F-E469-4FCB-9D13-81F8820D234A}" srcId="{41DD93C5-10E9-4DD4-B567-C3204CEBB71F}" destId="{3190229B-3500-4245-B67F-6B5FC9277C9F}" srcOrd="0" destOrd="0" parTransId="{C997FCE7-78FA-40C4-9D26-181C0682362A}" sibTransId="{998EADCF-3692-4BA3-B169-E43BB7A91A93}"/>
    <dgm:cxn modelId="{F422C87D-B983-4FFA-A3E9-648320DD3B2D}" type="presOf" srcId="{3190229B-3500-4245-B67F-6B5FC9277C9F}" destId="{8EFEEF6B-C9E0-4337-B5A8-25EAE86B7359}" srcOrd="0" destOrd="0" presId="urn:microsoft.com/office/officeart/2005/8/layout/pyramid1"/>
    <dgm:cxn modelId="{F51D0180-B099-4F56-95BE-4F781A6ED219}" type="presOf" srcId="{53DB9AC9-095D-463E-990E-7D257982860A}" destId="{DBBAF458-69A9-4E47-AC8C-B8E87FA5069D}" srcOrd="0" destOrd="0" presId="urn:microsoft.com/office/officeart/2005/8/layout/pyramid1"/>
    <dgm:cxn modelId="{2F0A24A1-7894-48AF-A1FE-7E246C7C6439}" type="presOf" srcId="{3190229B-3500-4245-B67F-6B5FC9277C9F}" destId="{2183F64F-D6D7-476C-8BF3-EBC769E6004D}" srcOrd="1" destOrd="0" presId="urn:microsoft.com/office/officeart/2005/8/layout/pyramid1"/>
    <dgm:cxn modelId="{FB0B54C0-0AE9-4F83-B45B-E04797ABB28F}" type="presOf" srcId="{AF0415FD-990C-46D6-8D21-D2729BBDF3E6}" destId="{441D3F0F-D995-42CB-9D72-DF463237D248}" srcOrd="1" destOrd="0" presId="urn:microsoft.com/office/officeart/2005/8/layout/pyramid1"/>
    <dgm:cxn modelId="{2D6F42D3-E939-403F-9E11-232181E91F16}" srcId="{41DD93C5-10E9-4DD4-B567-C3204CEBB71F}" destId="{AF0415FD-990C-46D6-8D21-D2729BBDF3E6}" srcOrd="1" destOrd="0" parTransId="{261902F8-0969-41E4-934C-E7FCA045C3FD}" sibTransId="{F3FE8DF0-37CB-4817-9D7C-C760C62616F6}"/>
    <dgm:cxn modelId="{4F7EB9E2-E9B5-416B-A31D-33ED953FE1C0}" srcId="{41DD93C5-10E9-4DD4-B567-C3204CEBB71F}" destId="{53DB9AC9-095D-463E-990E-7D257982860A}" srcOrd="2" destOrd="0" parTransId="{146342CC-A992-4A76-A9BB-F771587AB07A}" sibTransId="{5737FE17-FB63-4350-93C1-7E5DE29FE7B1}"/>
    <dgm:cxn modelId="{EE44BFF3-E576-4493-A6D0-10AFEFA4A3CB}" type="presOf" srcId="{41DD93C5-10E9-4DD4-B567-C3204CEBB71F}" destId="{860BDA3F-B9C6-471A-A1B3-E6F948E84B36}" srcOrd="0" destOrd="0" presId="urn:microsoft.com/office/officeart/2005/8/layout/pyramid1"/>
    <dgm:cxn modelId="{988ED639-780F-4B00-ADE4-B88DA3A1DB6D}" type="presParOf" srcId="{860BDA3F-B9C6-471A-A1B3-E6F948E84B36}" destId="{F6EB67DD-C0CC-47E1-A64A-2FB78C7935FC}" srcOrd="0" destOrd="0" presId="urn:microsoft.com/office/officeart/2005/8/layout/pyramid1"/>
    <dgm:cxn modelId="{B2F2EFF1-37B1-4811-B28E-05844C6D7B85}" type="presParOf" srcId="{F6EB67DD-C0CC-47E1-A64A-2FB78C7935FC}" destId="{8EFEEF6B-C9E0-4337-B5A8-25EAE86B7359}" srcOrd="0" destOrd="0" presId="urn:microsoft.com/office/officeart/2005/8/layout/pyramid1"/>
    <dgm:cxn modelId="{B556241D-13B8-4F53-9BB2-1D5515CECAE7}" type="presParOf" srcId="{F6EB67DD-C0CC-47E1-A64A-2FB78C7935FC}" destId="{2183F64F-D6D7-476C-8BF3-EBC769E6004D}" srcOrd="1" destOrd="0" presId="urn:microsoft.com/office/officeart/2005/8/layout/pyramid1"/>
    <dgm:cxn modelId="{D9BDBB3D-7263-4FC2-8B0A-7BA46F28349B}" type="presParOf" srcId="{860BDA3F-B9C6-471A-A1B3-E6F948E84B36}" destId="{35A9E9E8-AA69-49DF-BC26-3D76D3937DE4}" srcOrd="1" destOrd="0" presId="urn:microsoft.com/office/officeart/2005/8/layout/pyramid1"/>
    <dgm:cxn modelId="{084010E9-CA25-47BD-BC60-24371BA58334}" type="presParOf" srcId="{35A9E9E8-AA69-49DF-BC26-3D76D3937DE4}" destId="{3B54CFB0-AD19-439C-896D-2EFAB3EC0B59}" srcOrd="0" destOrd="0" presId="urn:microsoft.com/office/officeart/2005/8/layout/pyramid1"/>
    <dgm:cxn modelId="{C1045E7F-9252-4FD1-821B-91652AD7CE6F}" type="presParOf" srcId="{35A9E9E8-AA69-49DF-BC26-3D76D3937DE4}" destId="{441D3F0F-D995-42CB-9D72-DF463237D248}" srcOrd="1" destOrd="0" presId="urn:microsoft.com/office/officeart/2005/8/layout/pyramid1"/>
    <dgm:cxn modelId="{1653DBC1-860A-4ED2-BA81-E863326756E9}" type="presParOf" srcId="{860BDA3F-B9C6-471A-A1B3-E6F948E84B36}" destId="{77694434-1B23-4582-A1EB-38437776D5D5}" srcOrd="2" destOrd="0" presId="urn:microsoft.com/office/officeart/2005/8/layout/pyramid1"/>
    <dgm:cxn modelId="{676F91F2-A229-48EE-9FBF-6D60354DBA92}" type="presParOf" srcId="{77694434-1B23-4582-A1EB-38437776D5D5}" destId="{DBBAF458-69A9-4E47-AC8C-B8E87FA5069D}" srcOrd="0" destOrd="0" presId="urn:microsoft.com/office/officeart/2005/8/layout/pyramid1"/>
    <dgm:cxn modelId="{6D99D582-7FA6-49D4-84F4-03205FA17D3B}" type="presParOf" srcId="{77694434-1B23-4582-A1EB-38437776D5D5}" destId="{8550F428-1508-4C9C-A137-CECEF987A21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EF386D-BA10-4A31-B63C-19BB49E0848A}"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1FB9E4D-2ACA-4099-9220-E7D17F46E2FD}">
      <dgm:prSet custT="1"/>
      <dgm:spPr/>
      <dgm:t>
        <a:bodyPr/>
        <a:lstStyle/>
        <a:p>
          <a:pPr>
            <a:defRPr cap="all"/>
          </a:pPr>
          <a:r>
            <a:rPr lang="en-US" sz="2400" b="1" dirty="0">
              <a:latin typeface="Arial" panose="020B0604020202020204" pitchFamily="34" charset="0"/>
              <a:cs typeface="Arial" panose="020B0604020202020204" pitchFamily="34" charset="0"/>
            </a:rPr>
            <a:t>The Board of Directors </a:t>
          </a:r>
        </a:p>
      </dgm:t>
    </dgm:pt>
    <dgm:pt modelId="{D212C6B8-CE40-41F9-BD64-59A0124DE7A9}" type="parTrans" cxnId="{27EDFC04-DC5A-4721-8353-76538F4DC03E}">
      <dgm:prSet/>
      <dgm:spPr/>
      <dgm:t>
        <a:bodyPr/>
        <a:lstStyle/>
        <a:p>
          <a:endParaRPr lang="en-US"/>
        </a:p>
      </dgm:t>
    </dgm:pt>
    <dgm:pt modelId="{65A29954-D03B-421C-A75A-4FF1BBC72BD5}" type="sibTrans" cxnId="{27EDFC04-DC5A-4721-8353-76538F4DC03E}">
      <dgm:prSet/>
      <dgm:spPr/>
      <dgm:t>
        <a:bodyPr/>
        <a:lstStyle/>
        <a:p>
          <a:endParaRPr lang="en-US"/>
        </a:p>
      </dgm:t>
    </dgm:pt>
    <dgm:pt modelId="{760EB77B-822F-4A4B-969E-1A8A0488620E}">
      <dgm:prSet custT="1"/>
      <dgm:spPr/>
      <dgm:t>
        <a:bodyPr/>
        <a:lstStyle/>
        <a:p>
          <a:pPr>
            <a:defRPr cap="all"/>
          </a:pPr>
          <a:r>
            <a:rPr lang="en-US" sz="2400" b="1" dirty="0" err="1">
              <a:latin typeface="Arial" panose="020B0604020202020204" pitchFamily="34" charset="0"/>
              <a:cs typeface="Arial" panose="020B0604020202020204" pitchFamily="34" charset="0"/>
            </a:rPr>
            <a:t>governS</a:t>
          </a:r>
          <a:r>
            <a:rPr lang="en-US" sz="2400" b="1" dirty="0">
              <a:latin typeface="Arial" panose="020B0604020202020204" pitchFamily="34" charset="0"/>
              <a:cs typeface="Arial" panose="020B0604020202020204" pitchFamily="34" charset="0"/>
            </a:rPr>
            <a:t> the association</a:t>
          </a:r>
        </a:p>
      </dgm:t>
    </dgm:pt>
    <dgm:pt modelId="{A0BDBEB5-44F6-4F46-9FD4-C53187CF0786}" type="parTrans" cxnId="{735932C2-5172-46DD-9FE6-3C7A0DF4647F}">
      <dgm:prSet/>
      <dgm:spPr/>
      <dgm:t>
        <a:bodyPr/>
        <a:lstStyle/>
        <a:p>
          <a:endParaRPr lang="en-US"/>
        </a:p>
      </dgm:t>
    </dgm:pt>
    <dgm:pt modelId="{C88B8BEE-327A-4C9E-A04A-BCC7527A1C92}" type="sibTrans" cxnId="{735932C2-5172-46DD-9FE6-3C7A0DF4647F}">
      <dgm:prSet/>
      <dgm:spPr/>
      <dgm:t>
        <a:bodyPr/>
        <a:lstStyle/>
        <a:p>
          <a:endParaRPr lang="en-US"/>
        </a:p>
      </dgm:t>
    </dgm:pt>
    <dgm:pt modelId="{036423A2-CF74-4389-8033-CE3F748CE533}">
      <dgm:prSet custT="1"/>
      <dgm:spPr/>
      <dgm:t>
        <a:bodyPr/>
        <a:lstStyle/>
        <a:p>
          <a:pPr>
            <a:defRPr cap="all"/>
          </a:pPr>
          <a:r>
            <a:rPr lang="en-US" sz="2400" b="1" dirty="0">
              <a:latin typeface="Arial" panose="020B0604020202020204" pitchFamily="34" charset="0"/>
              <a:cs typeface="Arial" panose="020B0604020202020204" pitchFamily="34" charset="0"/>
            </a:rPr>
            <a:t>according to the bylaws</a:t>
          </a:r>
        </a:p>
      </dgm:t>
    </dgm:pt>
    <dgm:pt modelId="{071B6C78-9873-44B6-A8EE-DA1034EA8F75}" type="parTrans" cxnId="{0D91295A-4B84-4631-A64F-4B1224B1C715}">
      <dgm:prSet/>
      <dgm:spPr/>
      <dgm:t>
        <a:bodyPr/>
        <a:lstStyle/>
        <a:p>
          <a:endParaRPr lang="en-US"/>
        </a:p>
      </dgm:t>
    </dgm:pt>
    <dgm:pt modelId="{99BA1003-D2B9-4575-80D4-3406EB319E75}" type="sibTrans" cxnId="{0D91295A-4B84-4631-A64F-4B1224B1C715}">
      <dgm:prSet/>
      <dgm:spPr/>
      <dgm:t>
        <a:bodyPr/>
        <a:lstStyle/>
        <a:p>
          <a:endParaRPr lang="en-US"/>
        </a:p>
      </dgm:t>
    </dgm:pt>
    <dgm:pt modelId="{0F52D64F-2505-4FFE-B70F-3D0090DF8A7D}" type="pres">
      <dgm:prSet presAssocID="{87EF386D-BA10-4A31-B63C-19BB49E0848A}" presName="root" presStyleCnt="0">
        <dgm:presLayoutVars>
          <dgm:dir/>
          <dgm:resizeHandles val="exact"/>
        </dgm:presLayoutVars>
      </dgm:prSet>
      <dgm:spPr/>
    </dgm:pt>
    <dgm:pt modelId="{52095672-9183-403E-B0CA-214E32A013FE}" type="pres">
      <dgm:prSet presAssocID="{21FB9E4D-2ACA-4099-9220-E7D17F46E2FD}" presName="compNode" presStyleCnt="0"/>
      <dgm:spPr/>
    </dgm:pt>
    <dgm:pt modelId="{4EE99879-4AF9-4523-B8E5-E6D9AEEF4CCB}" type="pres">
      <dgm:prSet presAssocID="{21FB9E4D-2ACA-4099-9220-E7D17F46E2FD}" presName="iconBgRect" presStyleLbl="bgShp" presStyleIdx="0" presStyleCnt="3"/>
      <dgm:spPr>
        <a:prstGeom prst="round2DiagRect">
          <a:avLst>
            <a:gd name="adj1" fmla="val 29727"/>
            <a:gd name="adj2" fmla="val 0"/>
          </a:avLst>
        </a:prstGeom>
      </dgm:spPr>
    </dgm:pt>
    <dgm:pt modelId="{D5A89E2F-39F2-46C5-8187-DFC57668B106}" type="pres">
      <dgm:prSet presAssocID="{21FB9E4D-2ACA-4099-9220-E7D17F46E2F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7678057A-EEF5-4EEB-AB21-5A61087D03DA}" type="pres">
      <dgm:prSet presAssocID="{21FB9E4D-2ACA-4099-9220-E7D17F46E2FD}" presName="spaceRect" presStyleCnt="0"/>
      <dgm:spPr/>
    </dgm:pt>
    <dgm:pt modelId="{C8416428-2DE2-459B-8C25-70F348E692FC}" type="pres">
      <dgm:prSet presAssocID="{21FB9E4D-2ACA-4099-9220-E7D17F46E2FD}" presName="textRect" presStyleLbl="revTx" presStyleIdx="0" presStyleCnt="3">
        <dgm:presLayoutVars>
          <dgm:chMax val="1"/>
          <dgm:chPref val="1"/>
        </dgm:presLayoutVars>
      </dgm:prSet>
      <dgm:spPr/>
    </dgm:pt>
    <dgm:pt modelId="{FA27012F-C420-4022-BCD0-1734CDC9DD15}" type="pres">
      <dgm:prSet presAssocID="{65A29954-D03B-421C-A75A-4FF1BBC72BD5}" presName="sibTrans" presStyleCnt="0"/>
      <dgm:spPr/>
    </dgm:pt>
    <dgm:pt modelId="{BCD2B496-839A-4AB0-85C2-135280C2995A}" type="pres">
      <dgm:prSet presAssocID="{760EB77B-822F-4A4B-969E-1A8A0488620E}" presName="compNode" presStyleCnt="0"/>
      <dgm:spPr/>
    </dgm:pt>
    <dgm:pt modelId="{E673D7D6-A7C5-47CE-9B4F-2B78B948A0D4}" type="pres">
      <dgm:prSet presAssocID="{760EB77B-822F-4A4B-969E-1A8A0488620E}" presName="iconBgRect" presStyleLbl="bgShp" presStyleIdx="1" presStyleCnt="3"/>
      <dgm:spPr>
        <a:prstGeom prst="round2DiagRect">
          <a:avLst>
            <a:gd name="adj1" fmla="val 29727"/>
            <a:gd name="adj2" fmla="val 0"/>
          </a:avLst>
        </a:prstGeom>
      </dgm:spPr>
    </dgm:pt>
    <dgm:pt modelId="{82BA061D-5D08-430D-A7FF-FF3C89CCE7C5}" type="pres">
      <dgm:prSet presAssocID="{760EB77B-822F-4A4B-969E-1A8A0488620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2219E09E-F57F-4D7F-98B2-6BA5F43FF251}" type="pres">
      <dgm:prSet presAssocID="{760EB77B-822F-4A4B-969E-1A8A0488620E}" presName="spaceRect" presStyleCnt="0"/>
      <dgm:spPr/>
    </dgm:pt>
    <dgm:pt modelId="{B5751C71-120B-4181-8C1E-88C25C349A27}" type="pres">
      <dgm:prSet presAssocID="{760EB77B-822F-4A4B-969E-1A8A0488620E}" presName="textRect" presStyleLbl="revTx" presStyleIdx="1" presStyleCnt="3">
        <dgm:presLayoutVars>
          <dgm:chMax val="1"/>
          <dgm:chPref val="1"/>
        </dgm:presLayoutVars>
      </dgm:prSet>
      <dgm:spPr/>
    </dgm:pt>
    <dgm:pt modelId="{8BAD94B4-E8C5-49BD-BE79-9BE2510C63AE}" type="pres">
      <dgm:prSet presAssocID="{C88B8BEE-327A-4C9E-A04A-BCC7527A1C92}" presName="sibTrans" presStyleCnt="0"/>
      <dgm:spPr/>
    </dgm:pt>
    <dgm:pt modelId="{F5E23DE0-6DC5-4A64-8ADB-AD01CD53B609}" type="pres">
      <dgm:prSet presAssocID="{036423A2-CF74-4389-8033-CE3F748CE533}" presName="compNode" presStyleCnt="0"/>
      <dgm:spPr/>
    </dgm:pt>
    <dgm:pt modelId="{14A94CEC-2D8C-4E47-8DC3-4A339B2328BB}" type="pres">
      <dgm:prSet presAssocID="{036423A2-CF74-4389-8033-CE3F748CE533}" presName="iconBgRect" presStyleLbl="bgShp" presStyleIdx="2" presStyleCnt="3"/>
      <dgm:spPr>
        <a:prstGeom prst="round2DiagRect">
          <a:avLst>
            <a:gd name="adj1" fmla="val 29727"/>
            <a:gd name="adj2" fmla="val 0"/>
          </a:avLst>
        </a:prstGeom>
      </dgm:spPr>
    </dgm:pt>
    <dgm:pt modelId="{971D810A-3006-4329-88FE-3B2CEBBEC82D}" type="pres">
      <dgm:prSet presAssocID="{036423A2-CF74-4389-8033-CE3F748CE53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D0EDD17F-5280-45C5-86AB-020F19DD0A7C}" type="pres">
      <dgm:prSet presAssocID="{036423A2-CF74-4389-8033-CE3F748CE533}" presName="spaceRect" presStyleCnt="0"/>
      <dgm:spPr/>
    </dgm:pt>
    <dgm:pt modelId="{E2DE86F1-31CF-4928-9053-BE80E71A8BD8}" type="pres">
      <dgm:prSet presAssocID="{036423A2-CF74-4389-8033-CE3F748CE533}" presName="textRect" presStyleLbl="revTx" presStyleIdx="2" presStyleCnt="3">
        <dgm:presLayoutVars>
          <dgm:chMax val="1"/>
          <dgm:chPref val="1"/>
        </dgm:presLayoutVars>
      </dgm:prSet>
      <dgm:spPr/>
    </dgm:pt>
  </dgm:ptLst>
  <dgm:cxnLst>
    <dgm:cxn modelId="{27EDFC04-DC5A-4721-8353-76538F4DC03E}" srcId="{87EF386D-BA10-4A31-B63C-19BB49E0848A}" destId="{21FB9E4D-2ACA-4099-9220-E7D17F46E2FD}" srcOrd="0" destOrd="0" parTransId="{D212C6B8-CE40-41F9-BD64-59A0124DE7A9}" sibTransId="{65A29954-D03B-421C-A75A-4FF1BBC72BD5}"/>
    <dgm:cxn modelId="{1B9B9327-75B5-4FF3-B727-F77E81366017}" type="presOf" srcId="{87EF386D-BA10-4A31-B63C-19BB49E0848A}" destId="{0F52D64F-2505-4FFE-B70F-3D0090DF8A7D}" srcOrd="0" destOrd="0" presId="urn:microsoft.com/office/officeart/2018/5/layout/IconLeafLabelList"/>
    <dgm:cxn modelId="{45767166-5113-4EA2-A1EA-EADE370842DC}" type="presOf" srcId="{21FB9E4D-2ACA-4099-9220-E7D17F46E2FD}" destId="{C8416428-2DE2-459B-8C25-70F348E692FC}" srcOrd="0" destOrd="0" presId="urn:microsoft.com/office/officeart/2018/5/layout/IconLeafLabelList"/>
    <dgm:cxn modelId="{0D91295A-4B84-4631-A64F-4B1224B1C715}" srcId="{87EF386D-BA10-4A31-B63C-19BB49E0848A}" destId="{036423A2-CF74-4389-8033-CE3F748CE533}" srcOrd="2" destOrd="0" parTransId="{071B6C78-9873-44B6-A8EE-DA1034EA8F75}" sibTransId="{99BA1003-D2B9-4575-80D4-3406EB319E75}"/>
    <dgm:cxn modelId="{045D7481-EE0D-4B4B-A86F-4445583AE5D8}" type="presOf" srcId="{036423A2-CF74-4389-8033-CE3F748CE533}" destId="{E2DE86F1-31CF-4928-9053-BE80E71A8BD8}" srcOrd="0" destOrd="0" presId="urn:microsoft.com/office/officeart/2018/5/layout/IconLeafLabelList"/>
    <dgm:cxn modelId="{735932C2-5172-46DD-9FE6-3C7A0DF4647F}" srcId="{87EF386D-BA10-4A31-B63C-19BB49E0848A}" destId="{760EB77B-822F-4A4B-969E-1A8A0488620E}" srcOrd="1" destOrd="0" parTransId="{A0BDBEB5-44F6-4F46-9FD4-C53187CF0786}" sibTransId="{C88B8BEE-327A-4C9E-A04A-BCC7527A1C92}"/>
    <dgm:cxn modelId="{E48245D4-F2AB-4467-B9AF-2FCB4790E6C9}" type="presOf" srcId="{760EB77B-822F-4A4B-969E-1A8A0488620E}" destId="{B5751C71-120B-4181-8C1E-88C25C349A27}" srcOrd="0" destOrd="0" presId="urn:microsoft.com/office/officeart/2018/5/layout/IconLeafLabelList"/>
    <dgm:cxn modelId="{95706AF0-1C35-46BE-8DA9-A661732D9BAB}" type="presParOf" srcId="{0F52D64F-2505-4FFE-B70F-3D0090DF8A7D}" destId="{52095672-9183-403E-B0CA-214E32A013FE}" srcOrd="0" destOrd="0" presId="urn:microsoft.com/office/officeart/2018/5/layout/IconLeafLabelList"/>
    <dgm:cxn modelId="{75843EA7-2DBA-4B72-B41E-78F9CB2EC676}" type="presParOf" srcId="{52095672-9183-403E-B0CA-214E32A013FE}" destId="{4EE99879-4AF9-4523-B8E5-E6D9AEEF4CCB}" srcOrd="0" destOrd="0" presId="urn:microsoft.com/office/officeart/2018/5/layout/IconLeafLabelList"/>
    <dgm:cxn modelId="{10BA0171-39E0-4D0C-9BAA-6E065B920F69}" type="presParOf" srcId="{52095672-9183-403E-B0CA-214E32A013FE}" destId="{D5A89E2F-39F2-46C5-8187-DFC57668B106}" srcOrd="1" destOrd="0" presId="urn:microsoft.com/office/officeart/2018/5/layout/IconLeafLabelList"/>
    <dgm:cxn modelId="{613B7ABE-805E-441C-AF6C-BAD0C14AFBD5}" type="presParOf" srcId="{52095672-9183-403E-B0CA-214E32A013FE}" destId="{7678057A-EEF5-4EEB-AB21-5A61087D03DA}" srcOrd="2" destOrd="0" presId="urn:microsoft.com/office/officeart/2018/5/layout/IconLeafLabelList"/>
    <dgm:cxn modelId="{B3CB3AD1-0703-4543-A87A-5D12A79C1F49}" type="presParOf" srcId="{52095672-9183-403E-B0CA-214E32A013FE}" destId="{C8416428-2DE2-459B-8C25-70F348E692FC}" srcOrd="3" destOrd="0" presId="urn:microsoft.com/office/officeart/2018/5/layout/IconLeafLabelList"/>
    <dgm:cxn modelId="{8E57D0AE-F103-45B5-A1DB-9B7101BFC1C0}" type="presParOf" srcId="{0F52D64F-2505-4FFE-B70F-3D0090DF8A7D}" destId="{FA27012F-C420-4022-BCD0-1734CDC9DD15}" srcOrd="1" destOrd="0" presId="urn:microsoft.com/office/officeart/2018/5/layout/IconLeafLabelList"/>
    <dgm:cxn modelId="{1760C64B-1DD9-43B2-ABA1-5824EB4B5A95}" type="presParOf" srcId="{0F52D64F-2505-4FFE-B70F-3D0090DF8A7D}" destId="{BCD2B496-839A-4AB0-85C2-135280C2995A}" srcOrd="2" destOrd="0" presId="urn:microsoft.com/office/officeart/2018/5/layout/IconLeafLabelList"/>
    <dgm:cxn modelId="{4971BA94-5D9B-4208-B978-3F43E39EEBB7}" type="presParOf" srcId="{BCD2B496-839A-4AB0-85C2-135280C2995A}" destId="{E673D7D6-A7C5-47CE-9B4F-2B78B948A0D4}" srcOrd="0" destOrd="0" presId="urn:microsoft.com/office/officeart/2018/5/layout/IconLeafLabelList"/>
    <dgm:cxn modelId="{0C7C572A-A5C9-4481-9813-5114CC836BFD}" type="presParOf" srcId="{BCD2B496-839A-4AB0-85C2-135280C2995A}" destId="{82BA061D-5D08-430D-A7FF-FF3C89CCE7C5}" srcOrd="1" destOrd="0" presId="urn:microsoft.com/office/officeart/2018/5/layout/IconLeafLabelList"/>
    <dgm:cxn modelId="{5817399D-66DD-4AC9-99CC-140BED3A680B}" type="presParOf" srcId="{BCD2B496-839A-4AB0-85C2-135280C2995A}" destId="{2219E09E-F57F-4D7F-98B2-6BA5F43FF251}" srcOrd="2" destOrd="0" presId="urn:microsoft.com/office/officeart/2018/5/layout/IconLeafLabelList"/>
    <dgm:cxn modelId="{8D03CB54-1F1F-436C-B704-3A98E4421014}" type="presParOf" srcId="{BCD2B496-839A-4AB0-85C2-135280C2995A}" destId="{B5751C71-120B-4181-8C1E-88C25C349A27}" srcOrd="3" destOrd="0" presId="urn:microsoft.com/office/officeart/2018/5/layout/IconLeafLabelList"/>
    <dgm:cxn modelId="{66187CFD-FF8F-4062-9AFA-B78876F8449A}" type="presParOf" srcId="{0F52D64F-2505-4FFE-B70F-3D0090DF8A7D}" destId="{8BAD94B4-E8C5-49BD-BE79-9BE2510C63AE}" srcOrd="3" destOrd="0" presId="urn:microsoft.com/office/officeart/2018/5/layout/IconLeafLabelList"/>
    <dgm:cxn modelId="{C4025E62-9A6B-4044-98D6-2B98610772A6}" type="presParOf" srcId="{0F52D64F-2505-4FFE-B70F-3D0090DF8A7D}" destId="{F5E23DE0-6DC5-4A64-8ADB-AD01CD53B609}" srcOrd="4" destOrd="0" presId="urn:microsoft.com/office/officeart/2018/5/layout/IconLeafLabelList"/>
    <dgm:cxn modelId="{2BD04416-DDA0-4FFE-B1D6-8A972AD6B93C}" type="presParOf" srcId="{F5E23DE0-6DC5-4A64-8ADB-AD01CD53B609}" destId="{14A94CEC-2D8C-4E47-8DC3-4A339B2328BB}" srcOrd="0" destOrd="0" presId="urn:microsoft.com/office/officeart/2018/5/layout/IconLeafLabelList"/>
    <dgm:cxn modelId="{5BF0538B-8003-44B3-986A-C1F94FD50D90}" type="presParOf" srcId="{F5E23DE0-6DC5-4A64-8ADB-AD01CD53B609}" destId="{971D810A-3006-4329-88FE-3B2CEBBEC82D}" srcOrd="1" destOrd="0" presId="urn:microsoft.com/office/officeart/2018/5/layout/IconLeafLabelList"/>
    <dgm:cxn modelId="{903BFD68-EC6A-4119-A00B-8D16F431ADB1}" type="presParOf" srcId="{F5E23DE0-6DC5-4A64-8ADB-AD01CD53B609}" destId="{D0EDD17F-5280-45C5-86AB-020F19DD0A7C}" srcOrd="2" destOrd="0" presId="urn:microsoft.com/office/officeart/2018/5/layout/IconLeafLabelList"/>
    <dgm:cxn modelId="{BFF36550-B436-4F62-872C-5FF2E30E2ED7}" type="presParOf" srcId="{F5E23DE0-6DC5-4A64-8ADB-AD01CD53B609}" destId="{E2DE86F1-31CF-4928-9053-BE80E71A8BD8}"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46AAE6-9716-48EB-958B-CD5FCF058677}" type="doc">
      <dgm:prSet loTypeId="urn:microsoft.com/office/officeart/2018/5/layout/IconLeafLabel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41A0CF89-AB52-4AB7-AB37-BB90B0834834}">
      <dgm:prSet custT="1"/>
      <dgm:spPr/>
      <dgm:t>
        <a:bodyPr/>
        <a:lstStyle/>
        <a:p>
          <a:pPr>
            <a:defRPr cap="all"/>
          </a:pPr>
          <a:r>
            <a:rPr lang="en-US" sz="3000" dirty="0">
              <a:latin typeface="Arial" panose="020B0604020202020204" pitchFamily="34" charset="0"/>
              <a:cs typeface="Arial" panose="020B0604020202020204" pitchFamily="34" charset="0"/>
            </a:rPr>
            <a:t>Care</a:t>
          </a:r>
        </a:p>
      </dgm:t>
    </dgm:pt>
    <dgm:pt modelId="{9BCF5E59-7F27-4211-A11E-E665A2FD2285}" type="parTrans" cxnId="{A137E34D-0949-4BE3-8937-9984E52BF0E3}">
      <dgm:prSet/>
      <dgm:spPr/>
      <dgm:t>
        <a:bodyPr/>
        <a:lstStyle/>
        <a:p>
          <a:endParaRPr lang="en-US"/>
        </a:p>
      </dgm:t>
    </dgm:pt>
    <dgm:pt modelId="{AAB397AA-2A9C-4FA4-B4B9-FA2F90EFE5AD}" type="sibTrans" cxnId="{A137E34D-0949-4BE3-8937-9984E52BF0E3}">
      <dgm:prSet/>
      <dgm:spPr/>
      <dgm:t>
        <a:bodyPr/>
        <a:lstStyle/>
        <a:p>
          <a:endParaRPr lang="en-US"/>
        </a:p>
      </dgm:t>
    </dgm:pt>
    <dgm:pt modelId="{23C3A8FB-0DD7-4CE9-8553-A9347FB0CCD8}">
      <dgm:prSet custT="1"/>
      <dgm:spPr/>
      <dgm:t>
        <a:bodyPr/>
        <a:lstStyle/>
        <a:p>
          <a:pPr>
            <a:defRPr cap="all"/>
          </a:pPr>
          <a:r>
            <a:rPr lang="en-US" sz="3000" dirty="0">
              <a:latin typeface="Arial" panose="020B0604020202020204" pitchFamily="34" charset="0"/>
              <a:cs typeface="Arial" panose="020B0604020202020204" pitchFamily="34" charset="0"/>
            </a:rPr>
            <a:t>Loyalty</a:t>
          </a:r>
        </a:p>
      </dgm:t>
    </dgm:pt>
    <dgm:pt modelId="{5E7954B2-7907-49DE-8F7B-3CE907892D2C}" type="parTrans" cxnId="{FE748630-7C85-401D-93D7-A5AD1800FE64}">
      <dgm:prSet/>
      <dgm:spPr/>
      <dgm:t>
        <a:bodyPr/>
        <a:lstStyle/>
        <a:p>
          <a:endParaRPr lang="en-US"/>
        </a:p>
      </dgm:t>
    </dgm:pt>
    <dgm:pt modelId="{A92A261F-000D-402C-9E88-4768557156C2}" type="sibTrans" cxnId="{FE748630-7C85-401D-93D7-A5AD1800FE64}">
      <dgm:prSet/>
      <dgm:spPr/>
      <dgm:t>
        <a:bodyPr/>
        <a:lstStyle/>
        <a:p>
          <a:endParaRPr lang="en-US"/>
        </a:p>
      </dgm:t>
    </dgm:pt>
    <dgm:pt modelId="{101AEDC4-4F62-4A3B-80FF-EF72D9AAADCF}">
      <dgm:prSet/>
      <dgm:spPr/>
      <dgm:t>
        <a:bodyPr/>
        <a:lstStyle/>
        <a:p>
          <a:pPr>
            <a:defRPr cap="all"/>
          </a:pPr>
          <a:r>
            <a:rPr lang="en-US" dirty="0">
              <a:latin typeface="Arial" panose="020B0604020202020204" pitchFamily="34" charset="0"/>
              <a:cs typeface="Arial" panose="020B0604020202020204" pitchFamily="34" charset="0"/>
            </a:rPr>
            <a:t>Obedience</a:t>
          </a:r>
        </a:p>
      </dgm:t>
    </dgm:pt>
    <dgm:pt modelId="{3621686B-5B01-4915-BBE8-AB90355DB877}" type="parTrans" cxnId="{36E37A4E-466C-4F03-9587-AA10A49CC8BB}">
      <dgm:prSet/>
      <dgm:spPr/>
      <dgm:t>
        <a:bodyPr/>
        <a:lstStyle/>
        <a:p>
          <a:endParaRPr lang="en-US"/>
        </a:p>
      </dgm:t>
    </dgm:pt>
    <dgm:pt modelId="{46EB28DB-35A0-4003-B412-5935E8FCCD72}" type="sibTrans" cxnId="{36E37A4E-466C-4F03-9587-AA10A49CC8BB}">
      <dgm:prSet/>
      <dgm:spPr/>
      <dgm:t>
        <a:bodyPr/>
        <a:lstStyle/>
        <a:p>
          <a:endParaRPr lang="en-US"/>
        </a:p>
      </dgm:t>
    </dgm:pt>
    <dgm:pt modelId="{DFD30E21-29FD-4F42-BD7F-EC68E8A13A49}" type="pres">
      <dgm:prSet presAssocID="{EE46AAE6-9716-48EB-958B-CD5FCF058677}" presName="root" presStyleCnt="0">
        <dgm:presLayoutVars>
          <dgm:dir/>
          <dgm:resizeHandles val="exact"/>
        </dgm:presLayoutVars>
      </dgm:prSet>
      <dgm:spPr/>
    </dgm:pt>
    <dgm:pt modelId="{259EAE06-4BE9-420D-8456-064DC366B7A9}" type="pres">
      <dgm:prSet presAssocID="{41A0CF89-AB52-4AB7-AB37-BB90B0834834}" presName="compNode" presStyleCnt="0"/>
      <dgm:spPr/>
    </dgm:pt>
    <dgm:pt modelId="{C9836C6F-4A87-4E75-8F35-06F9364BD5DF}" type="pres">
      <dgm:prSet presAssocID="{41A0CF89-AB52-4AB7-AB37-BB90B0834834}" presName="iconBgRect" presStyleLbl="bgShp" presStyleIdx="0" presStyleCnt="3"/>
      <dgm:spPr>
        <a:prstGeom prst="round2DiagRect">
          <a:avLst>
            <a:gd name="adj1" fmla="val 29727"/>
            <a:gd name="adj2" fmla="val 0"/>
          </a:avLst>
        </a:prstGeom>
      </dgm:spPr>
    </dgm:pt>
    <dgm:pt modelId="{AE8D2E32-7DC6-478E-A27A-28DD88795D5F}" type="pres">
      <dgm:prSet presAssocID="{41A0CF89-AB52-4AB7-AB37-BB90B083483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Cane"/>
        </a:ext>
      </dgm:extLst>
    </dgm:pt>
    <dgm:pt modelId="{7F13AFB8-8D7C-46CE-A9F5-0656BB000DA3}" type="pres">
      <dgm:prSet presAssocID="{41A0CF89-AB52-4AB7-AB37-BB90B0834834}" presName="spaceRect" presStyleCnt="0"/>
      <dgm:spPr/>
    </dgm:pt>
    <dgm:pt modelId="{25AF2F4B-6E5F-4768-A020-6A8938ADB47F}" type="pres">
      <dgm:prSet presAssocID="{41A0CF89-AB52-4AB7-AB37-BB90B0834834}" presName="textRect" presStyleLbl="revTx" presStyleIdx="0" presStyleCnt="3">
        <dgm:presLayoutVars>
          <dgm:chMax val="1"/>
          <dgm:chPref val="1"/>
        </dgm:presLayoutVars>
      </dgm:prSet>
      <dgm:spPr/>
    </dgm:pt>
    <dgm:pt modelId="{A22ABFEC-1020-41C2-9BED-834E69AD1007}" type="pres">
      <dgm:prSet presAssocID="{AAB397AA-2A9C-4FA4-B4B9-FA2F90EFE5AD}" presName="sibTrans" presStyleCnt="0"/>
      <dgm:spPr/>
    </dgm:pt>
    <dgm:pt modelId="{1AB4B236-AF44-4514-8D70-6601C5F62053}" type="pres">
      <dgm:prSet presAssocID="{23C3A8FB-0DD7-4CE9-8553-A9347FB0CCD8}" presName="compNode" presStyleCnt="0"/>
      <dgm:spPr/>
    </dgm:pt>
    <dgm:pt modelId="{D9D060DB-9D59-4575-88D4-8BC01E2546DF}" type="pres">
      <dgm:prSet presAssocID="{23C3A8FB-0DD7-4CE9-8553-A9347FB0CCD8}" presName="iconBgRect" presStyleLbl="bgShp" presStyleIdx="1" presStyleCnt="3"/>
      <dgm:spPr>
        <a:prstGeom prst="round2DiagRect">
          <a:avLst>
            <a:gd name="adj1" fmla="val 29727"/>
            <a:gd name="adj2" fmla="val 0"/>
          </a:avLst>
        </a:prstGeom>
      </dgm:spPr>
    </dgm:pt>
    <dgm:pt modelId="{3D861B82-0456-4D62-BFD0-A3DA9AD5DF92}" type="pres">
      <dgm:prSet presAssocID="{23C3A8FB-0DD7-4CE9-8553-A9347FB0CCD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
        </a:ext>
      </dgm:extLst>
    </dgm:pt>
    <dgm:pt modelId="{EBCDA3BC-EF98-4D28-8ED8-A5C07556C357}" type="pres">
      <dgm:prSet presAssocID="{23C3A8FB-0DD7-4CE9-8553-A9347FB0CCD8}" presName="spaceRect" presStyleCnt="0"/>
      <dgm:spPr/>
    </dgm:pt>
    <dgm:pt modelId="{1B952886-EE5B-4955-891C-4052E88C5791}" type="pres">
      <dgm:prSet presAssocID="{23C3A8FB-0DD7-4CE9-8553-A9347FB0CCD8}" presName="textRect" presStyleLbl="revTx" presStyleIdx="1" presStyleCnt="3">
        <dgm:presLayoutVars>
          <dgm:chMax val="1"/>
          <dgm:chPref val="1"/>
        </dgm:presLayoutVars>
      </dgm:prSet>
      <dgm:spPr/>
    </dgm:pt>
    <dgm:pt modelId="{347C1DB1-B642-4B52-ABC1-49C17C2E8912}" type="pres">
      <dgm:prSet presAssocID="{A92A261F-000D-402C-9E88-4768557156C2}" presName="sibTrans" presStyleCnt="0"/>
      <dgm:spPr/>
    </dgm:pt>
    <dgm:pt modelId="{5D56DCE4-8C59-40DF-ABB2-66252498843C}" type="pres">
      <dgm:prSet presAssocID="{101AEDC4-4F62-4A3B-80FF-EF72D9AAADCF}" presName="compNode" presStyleCnt="0"/>
      <dgm:spPr/>
    </dgm:pt>
    <dgm:pt modelId="{FF501FCD-7723-4C62-843D-0DAB24118464}" type="pres">
      <dgm:prSet presAssocID="{101AEDC4-4F62-4A3B-80FF-EF72D9AAADCF}" presName="iconBgRect" presStyleLbl="bgShp" presStyleIdx="2" presStyleCnt="3"/>
      <dgm:spPr>
        <a:prstGeom prst="round2DiagRect">
          <a:avLst>
            <a:gd name="adj1" fmla="val 29727"/>
            <a:gd name="adj2" fmla="val 0"/>
          </a:avLst>
        </a:prstGeom>
      </dgm:spPr>
    </dgm:pt>
    <dgm:pt modelId="{DE74EEC0-EEB2-4CA3-982C-EAC38EE12F1D}" type="pres">
      <dgm:prSet presAssocID="{101AEDC4-4F62-4A3B-80FF-EF72D9AAADC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g"/>
        </a:ext>
      </dgm:extLst>
    </dgm:pt>
    <dgm:pt modelId="{6800C774-8E62-48E7-8364-939EBC733741}" type="pres">
      <dgm:prSet presAssocID="{101AEDC4-4F62-4A3B-80FF-EF72D9AAADCF}" presName="spaceRect" presStyleCnt="0"/>
      <dgm:spPr/>
    </dgm:pt>
    <dgm:pt modelId="{FAA5060A-FBBB-4A18-9A16-26814701DBD9}" type="pres">
      <dgm:prSet presAssocID="{101AEDC4-4F62-4A3B-80FF-EF72D9AAADCF}" presName="textRect" presStyleLbl="revTx" presStyleIdx="2" presStyleCnt="3">
        <dgm:presLayoutVars>
          <dgm:chMax val="1"/>
          <dgm:chPref val="1"/>
        </dgm:presLayoutVars>
      </dgm:prSet>
      <dgm:spPr/>
    </dgm:pt>
  </dgm:ptLst>
  <dgm:cxnLst>
    <dgm:cxn modelId="{D0AF1205-974E-4DA5-8D39-C811401EB4C3}" type="presOf" srcId="{23C3A8FB-0DD7-4CE9-8553-A9347FB0CCD8}" destId="{1B952886-EE5B-4955-891C-4052E88C5791}" srcOrd="0" destOrd="0" presId="urn:microsoft.com/office/officeart/2018/5/layout/IconLeafLabelList"/>
    <dgm:cxn modelId="{D9ED1D0B-4363-484B-A6CE-C88DB1CAAB5C}" type="presOf" srcId="{EE46AAE6-9716-48EB-958B-CD5FCF058677}" destId="{DFD30E21-29FD-4F42-BD7F-EC68E8A13A49}" srcOrd="0" destOrd="0" presId="urn:microsoft.com/office/officeart/2018/5/layout/IconLeafLabelList"/>
    <dgm:cxn modelId="{FE748630-7C85-401D-93D7-A5AD1800FE64}" srcId="{EE46AAE6-9716-48EB-958B-CD5FCF058677}" destId="{23C3A8FB-0DD7-4CE9-8553-A9347FB0CCD8}" srcOrd="1" destOrd="0" parTransId="{5E7954B2-7907-49DE-8F7B-3CE907892D2C}" sibTransId="{A92A261F-000D-402C-9E88-4768557156C2}"/>
    <dgm:cxn modelId="{A137E34D-0949-4BE3-8937-9984E52BF0E3}" srcId="{EE46AAE6-9716-48EB-958B-CD5FCF058677}" destId="{41A0CF89-AB52-4AB7-AB37-BB90B0834834}" srcOrd="0" destOrd="0" parTransId="{9BCF5E59-7F27-4211-A11E-E665A2FD2285}" sibTransId="{AAB397AA-2A9C-4FA4-B4B9-FA2F90EFE5AD}"/>
    <dgm:cxn modelId="{36E37A4E-466C-4F03-9587-AA10A49CC8BB}" srcId="{EE46AAE6-9716-48EB-958B-CD5FCF058677}" destId="{101AEDC4-4F62-4A3B-80FF-EF72D9AAADCF}" srcOrd="2" destOrd="0" parTransId="{3621686B-5B01-4915-BBE8-AB90355DB877}" sibTransId="{46EB28DB-35A0-4003-B412-5935E8FCCD72}"/>
    <dgm:cxn modelId="{4C7C5491-24EE-4A44-A374-B5E4BFCC59FD}" type="presOf" srcId="{41A0CF89-AB52-4AB7-AB37-BB90B0834834}" destId="{25AF2F4B-6E5F-4768-A020-6A8938ADB47F}" srcOrd="0" destOrd="0" presId="urn:microsoft.com/office/officeart/2018/5/layout/IconLeafLabelList"/>
    <dgm:cxn modelId="{9C7087F7-DCF4-4D61-883F-86D4F7FADDFA}" type="presOf" srcId="{101AEDC4-4F62-4A3B-80FF-EF72D9AAADCF}" destId="{FAA5060A-FBBB-4A18-9A16-26814701DBD9}" srcOrd="0" destOrd="0" presId="urn:microsoft.com/office/officeart/2018/5/layout/IconLeafLabelList"/>
    <dgm:cxn modelId="{8269E86C-FE65-4F04-8E00-B371F8E215F7}" type="presParOf" srcId="{DFD30E21-29FD-4F42-BD7F-EC68E8A13A49}" destId="{259EAE06-4BE9-420D-8456-064DC366B7A9}" srcOrd="0" destOrd="0" presId="urn:microsoft.com/office/officeart/2018/5/layout/IconLeafLabelList"/>
    <dgm:cxn modelId="{7780E9D9-1A6F-4D5A-86EE-F558089056ED}" type="presParOf" srcId="{259EAE06-4BE9-420D-8456-064DC366B7A9}" destId="{C9836C6F-4A87-4E75-8F35-06F9364BD5DF}" srcOrd="0" destOrd="0" presId="urn:microsoft.com/office/officeart/2018/5/layout/IconLeafLabelList"/>
    <dgm:cxn modelId="{A2FE6385-6B52-4518-A0D4-C7034C7CD9D6}" type="presParOf" srcId="{259EAE06-4BE9-420D-8456-064DC366B7A9}" destId="{AE8D2E32-7DC6-478E-A27A-28DD88795D5F}" srcOrd="1" destOrd="0" presId="urn:microsoft.com/office/officeart/2018/5/layout/IconLeafLabelList"/>
    <dgm:cxn modelId="{E7973AE4-9374-4053-8490-0E4E708DAC08}" type="presParOf" srcId="{259EAE06-4BE9-420D-8456-064DC366B7A9}" destId="{7F13AFB8-8D7C-46CE-A9F5-0656BB000DA3}" srcOrd="2" destOrd="0" presId="urn:microsoft.com/office/officeart/2018/5/layout/IconLeafLabelList"/>
    <dgm:cxn modelId="{2F856DB5-15AF-4296-9D70-AE083FA74039}" type="presParOf" srcId="{259EAE06-4BE9-420D-8456-064DC366B7A9}" destId="{25AF2F4B-6E5F-4768-A020-6A8938ADB47F}" srcOrd="3" destOrd="0" presId="urn:microsoft.com/office/officeart/2018/5/layout/IconLeafLabelList"/>
    <dgm:cxn modelId="{0C8C60E2-537F-4999-9E45-50C81C54DE66}" type="presParOf" srcId="{DFD30E21-29FD-4F42-BD7F-EC68E8A13A49}" destId="{A22ABFEC-1020-41C2-9BED-834E69AD1007}" srcOrd="1" destOrd="0" presId="urn:microsoft.com/office/officeart/2018/5/layout/IconLeafLabelList"/>
    <dgm:cxn modelId="{D449AD7E-887B-4617-9709-F6AD115A5A1F}" type="presParOf" srcId="{DFD30E21-29FD-4F42-BD7F-EC68E8A13A49}" destId="{1AB4B236-AF44-4514-8D70-6601C5F62053}" srcOrd="2" destOrd="0" presId="urn:microsoft.com/office/officeart/2018/5/layout/IconLeafLabelList"/>
    <dgm:cxn modelId="{9ED3A4B2-FCB3-4D49-A017-8FF5BA05A128}" type="presParOf" srcId="{1AB4B236-AF44-4514-8D70-6601C5F62053}" destId="{D9D060DB-9D59-4575-88D4-8BC01E2546DF}" srcOrd="0" destOrd="0" presId="urn:microsoft.com/office/officeart/2018/5/layout/IconLeafLabelList"/>
    <dgm:cxn modelId="{676D1AFA-F09E-49C3-882C-B965E193613C}" type="presParOf" srcId="{1AB4B236-AF44-4514-8D70-6601C5F62053}" destId="{3D861B82-0456-4D62-BFD0-A3DA9AD5DF92}" srcOrd="1" destOrd="0" presId="urn:microsoft.com/office/officeart/2018/5/layout/IconLeafLabelList"/>
    <dgm:cxn modelId="{D4E97798-2245-48B6-AAF1-8F516D7688CD}" type="presParOf" srcId="{1AB4B236-AF44-4514-8D70-6601C5F62053}" destId="{EBCDA3BC-EF98-4D28-8ED8-A5C07556C357}" srcOrd="2" destOrd="0" presId="urn:microsoft.com/office/officeart/2018/5/layout/IconLeafLabelList"/>
    <dgm:cxn modelId="{1E291EB3-BB34-49FD-9DEA-2EA1877F298A}" type="presParOf" srcId="{1AB4B236-AF44-4514-8D70-6601C5F62053}" destId="{1B952886-EE5B-4955-891C-4052E88C5791}" srcOrd="3" destOrd="0" presId="urn:microsoft.com/office/officeart/2018/5/layout/IconLeafLabelList"/>
    <dgm:cxn modelId="{E4862EF9-F9D5-4213-9D00-94996BFCB134}" type="presParOf" srcId="{DFD30E21-29FD-4F42-BD7F-EC68E8A13A49}" destId="{347C1DB1-B642-4B52-ABC1-49C17C2E8912}" srcOrd="3" destOrd="0" presId="urn:microsoft.com/office/officeart/2018/5/layout/IconLeafLabelList"/>
    <dgm:cxn modelId="{A1D31185-E36F-4BE2-B28F-BF133350F084}" type="presParOf" srcId="{DFD30E21-29FD-4F42-BD7F-EC68E8A13A49}" destId="{5D56DCE4-8C59-40DF-ABB2-66252498843C}" srcOrd="4" destOrd="0" presId="urn:microsoft.com/office/officeart/2018/5/layout/IconLeafLabelList"/>
    <dgm:cxn modelId="{AC73B93F-1748-4823-9664-1FBD31BC5D49}" type="presParOf" srcId="{5D56DCE4-8C59-40DF-ABB2-66252498843C}" destId="{FF501FCD-7723-4C62-843D-0DAB24118464}" srcOrd="0" destOrd="0" presId="urn:microsoft.com/office/officeart/2018/5/layout/IconLeafLabelList"/>
    <dgm:cxn modelId="{51E0DAFE-6B93-4625-8097-D178417DFC8F}" type="presParOf" srcId="{5D56DCE4-8C59-40DF-ABB2-66252498843C}" destId="{DE74EEC0-EEB2-4CA3-982C-EAC38EE12F1D}" srcOrd="1" destOrd="0" presId="urn:microsoft.com/office/officeart/2018/5/layout/IconLeafLabelList"/>
    <dgm:cxn modelId="{E40B3B02-1E5B-4528-8DD0-9DCC67E785CD}" type="presParOf" srcId="{5D56DCE4-8C59-40DF-ABB2-66252498843C}" destId="{6800C774-8E62-48E7-8364-939EBC733741}" srcOrd="2" destOrd="0" presId="urn:microsoft.com/office/officeart/2018/5/layout/IconLeafLabelList"/>
    <dgm:cxn modelId="{56460DC3-AFB1-42F6-872D-6F90C656A1EB}" type="presParOf" srcId="{5D56DCE4-8C59-40DF-ABB2-66252498843C}" destId="{FAA5060A-FBBB-4A18-9A16-26814701DBD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EEF6B-C9E0-4337-B5A8-25EAE86B7359}">
      <dsp:nvSpPr>
        <dsp:cNvPr id="0" name=""/>
        <dsp:cNvSpPr/>
      </dsp:nvSpPr>
      <dsp:spPr>
        <a:xfrm>
          <a:off x="1412054" y="0"/>
          <a:ext cx="1412054" cy="807658"/>
        </a:xfrm>
        <a:prstGeom prst="trapezoid">
          <a:avLst>
            <a:gd name="adj" fmla="val 87417"/>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National</a:t>
          </a:r>
        </a:p>
      </dsp:txBody>
      <dsp:txXfrm>
        <a:off x="1412054" y="0"/>
        <a:ext cx="1412054" cy="807658"/>
      </dsp:txXfrm>
    </dsp:sp>
    <dsp:sp modelId="{3B54CFB0-AD19-439C-896D-2EFAB3EC0B59}">
      <dsp:nvSpPr>
        <dsp:cNvPr id="0" name=""/>
        <dsp:cNvSpPr/>
      </dsp:nvSpPr>
      <dsp:spPr>
        <a:xfrm>
          <a:off x="706027" y="807658"/>
          <a:ext cx="2824108" cy="807658"/>
        </a:xfrm>
        <a:prstGeom prst="trapezoid">
          <a:avLst>
            <a:gd name="adj" fmla="val 87417"/>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State</a:t>
          </a:r>
        </a:p>
      </dsp:txBody>
      <dsp:txXfrm>
        <a:off x="1200246" y="807658"/>
        <a:ext cx="1835670" cy="807658"/>
      </dsp:txXfrm>
    </dsp:sp>
    <dsp:sp modelId="{DBBAF458-69A9-4E47-AC8C-B8E87FA5069D}">
      <dsp:nvSpPr>
        <dsp:cNvPr id="0" name=""/>
        <dsp:cNvSpPr/>
      </dsp:nvSpPr>
      <dsp:spPr>
        <a:xfrm>
          <a:off x="0" y="1615316"/>
          <a:ext cx="4236163" cy="807658"/>
        </a:xfrm>
        <a:prstGeom prst="trapezoid">
          <a:avLst>
            <a:gd name="adj" fmla="val 87417"/>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Chapters</a:t>
          </a:r>
        </a:p>
      </dsp:txBody>
      <dsp:txXfrm>
        <a:off x="741328" y="1615316"/>
        <a:ext cx="2753505" cy="8076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99879-4AF9-4523-B8E5-E6D9AEEF4CCB}">
      <dsp:nvSpPr>
        <dsp:cNvPr id="0" name=""/>
        <dsp:cNvSpPr/>
      </dsp:nvSpPr>
      <dsp:spPr>
        <a:xfrm>
          <a:off x="679050" y="578168"/>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A89E2F-39F2-46C5-8187-DFC57668B106}">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416428-2DE2-459B-8C25-70F348E692FC}">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b="1" kern="1200" dirty="0">
              <a:latin typeface="Arial" panose="020B0604020202020204" pitchFamily="34" charset="0"/>
              <a:cs typeface="Arial" panose="020B0604020202020204" pitchFamily="34" charset="0"/>
            </a:rPr>
            <a:t>The Board of Directors </a:t>
          </a:r>
        </a:p>
      </dsp:txBody>
      <dsp:txXfrm>
        <a:off x="75768" y="3053169"/>
        <a:ext cx="3093750" cy="720000"/>
      </dsp:txXfrm>
    </dsp:sp>
    <dsp:sp modelId="{E673D7D6-A7C5-47CE-9B4F-2B78B948A0D4}">
      <dsp:nvSpPr>
        <dsp:cNvPr id="0" name=""/>
        <dsp:cNvSpPr/>
      </dsp:nvSpPr>
      <dsp:spPr>
        <a:xfrm>
          <a:off x="4314206" y="578168"/>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BA061D-5D08-430D-A7FF-FF3C89CCE7C5}">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751C71-120B-4181-8C1E-88C25C349A27}">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b="1" kern="1200" dirty="0" err="1">
              <a:latin typeface="Arial" panose="020B0604020202020204" pitchFamily="34" charset="0"/>
              <a:cs typeface="Arial" panose="020B0604020202020204" pitchFamily="34" charset="0"/>
            </a:rPr>
            <a:t>governS</a:t>
          </a:r>
          <a:r>
            <a:rPr lang="en-US" sz="2400" b="1" kern="1200" dirty="0">
              <a:latin typeface="Arial" panose="020B0604020202020204" pitchFamily="34" charset="0"/>
              <a:cs typeface="Arial" panose="020B0604020202020204" pitchFamily="34" charset="0"/>
            </a:rPr>
            <a:t> the association</a:t>
          </a:r>
        </a:p>
      </dsp:txBody>
      <dsp:txXfrm>
        <a:off x="3710925" y="3053169"/>
        <a:ext cx="3093750" cy="720000"/>
      </dsp:txXfrm>
    </dsp:sp>
    <dsp:sp modelId="{14A94CEC-2D8C-4E47-8DC3-4A339B2328BB}">
      <dsp:nvSpPr>
        <dsp:cNvPr id="0" name=""/>
        <dsp:cNvSpPr/>
      </dsp:nvSpPr>
      <dsp:spPr>
        <a:xfrm>
          <a:off x="7949362" y="578168"/>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1D810A-3006-4329-88FE-3B2CEBBEC82D}">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DE86F1-31CF-4928-9053-BE80E71A8BD8}">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b="1" kern="1200" dirty="0">
              <a:latin typeface="Arial" panose="020B0604020202020204" pitchFamily="34" charset="0"/>
              <a:cs typeface="Arial" panose="020B0604020202020204" pitchFamily="34" charset="0"/>
            </a:rPr>
            <a:t>according to the bylaws</a:t>
          </a:r>
        </a:p>
      </dsp:txBody>
      <dsp:txXfrm>
        <a:off x="7346081" y="3053169"/>
        <a:ext cx="3093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36C6F-4A87-4E75-8F35-06F9364BD5DF}">
      <dsp:nvSpPr>
        <dsp:cNvPr id="0" name=""/>
        <dsp:cNvSpPr/>
      </dsp:nvSpPr>
      <dsp:spPr>
        <a:xfrm>
          <a:off x="544865" y="870669"/>
          <a:ext cx="1441125" cy="144112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E8D2E32-7DC6-478E-A27A-28DD88795D5F}">
      <dsp:nvSpPr>
        <dsp:cNvPr id="0" name=""/>
        <dsp:cNvSpPr/>
      </dsp:nvSpPr>
      <dsp:spPr>
        <a:xfrm>
          <a:off x="851990" y="1177794"/>
          <a:ext cx="826875" cy="826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5AF2F4B-6E5F-4768-A020-6A8938ADB47F}">
      <dsp:nvSpPr>
        <dsp:cNvPr id="0" name=""/>
        <dsp:cNvSpPr/>
      </dsp:nvSpPr>
      <dsp:spPr>
        <a:xfrm>
          <a:off x="84177" y="2760669"/>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90000"/>
            </a:lnSpc>
            <a:spcBef>
              <a:spcPct val="0"/>
            </a:spcBef>
            <a:spcAft>
              <a:spcPct val="35000"/>
            </a:spcAft>
            <a:buNone/>
            <a:defRPr cap="all"/>
          </a:pPr>
          <a:r>
            <a:rPr lang="en-US" sz="3000" kern="1200" dirty="0">
              <a:latin typeface="Arial" panose="020B0604020202020204" pitchFamily="34" charset="0"/>
              <a:cs typeface="Arial" panose="020B0604020202020204" pitchFamily="34" charset="0"/>
            </a:rPr>
            <a:t>Care</a:t>
          </a:r>
        </a:p>
      </dsp:txBody>
      <dsp:txXfrm>
        <a:off x="84177" y="2760669"/>
        <a:ext cx="2362500" cy="720000"/>
      </dsp:txXfrm>
    </dsp:sp>
    <dsp:sp modelId="{D9D060DB-9D59-4575-88D4-8BC01E2546DF}">
      <dsp:nvSpPr>
        <dsp:cNvPr id="0" name=""/>
        <dsp:cNvSpPr/>
      </dsp:nvSpPr>
      <dsp:spPr>
        <a:xfrm>
          <a:off x="3320803" y="870669"/>
          <a:ext cx="1441125" cy="144112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D861B82-0456-4D62-BFD0-A3DA9AD5DF92}">
      <dsp:nvSpPr>
        <dsp:cNvPr id="0" name=""/>
        <dsp:cNvSpPr/>
      </dsp:nvSpPr>
      <dsp:spPr>
        <a:xfrm>
          <a:off x="3627928" y="1177794"/>
          <a:ext cx="826875" cy="826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B952886-EE5B-4955-891C-4052E88C5791}">
      <dsp:nvSpPr>
        <dsp:cNvPr id="0" name=""/>
        <dsp:cNvSpPr/>
      </dsp:nvSpPr>
      <dsp:spPr>
        <a:xfrm>
          <a:off x="2860115" y="2760669"/>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90000"/>
            </a:lnSpc>
            <a:spcBef>
              <a:spcPct val="0"/>
            </a:spcBef>
            <a:spcAft>
              <a:spcPct val="35000"/>
            </a:spcAft>
            <a:buNone/>
            <a:defRPr cap="all"/>
          </a:pPr>
          <a:r>
            <a:rPr lang="en-US" sz="3000" kern="1200" dirty="0">
              <a:latin typeface="Arial" panose="020B0604020202020204" pitchFamily="34" charset="0"/>
              <a:cs typeface="Arial" panose="020B0604020202020204" pitchFamily="34" charset="0"/>
            </a:rPr>
            <a:t>Loyalty</a:t>
          </a:r>
        </a:p>
      </dsp:txBody>
      <dsp:txXfrm>
        <a:off x="2860115" y="2760669"/>
        <a:ext cx="2362500" cy="720000"/>
      </dsp:txXfrm>
    </dsp:sp>
    <dsp:sp modelId="{FF501FCD-7723-4C62-843D-0DAB24118464}">
      <dsp:nvSpPr>
        <dsp:cNvPr id="0" name=""/>
        <dsp:cNvSpPr/>
      </dsp:nvSpPr>
      <dsp:spPr>
        <a:xfrm>
          <a:off x="6096740" y="870669"/>
          <a:ext cx="1441125" cy="144112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E74EEC0-EEB2-4CA3-982C-EAC38EE12F1D}">
      <dsp:nvSpPr>
        <dsp:cNvPr id="0" name=""/>
        <dsp:cNvSpPr/>
      </dsp:nvSpPr>
      <dsp:spPr>
        <a:xfrm>
          <a:off x="6403865" y="1177794"/>
          <a:ext cx="826875" cy="826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AA5060A-FBBB-4A18-9A16-26814701DBD9}">
      <dsp:nvSpPr>
        <dsp:cNvPr id="0" name=""/>
        <dsp:cNvSpPr/>
      </dsp:nvSpPr>
      <dsp:spPr>
        <a:xfrm>
          <a:off x="5636052" y="2760669"/>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defRPr cap="all"/>
          </a:pPr>
          <a:r>
            <a:rPr lang="en-US" sz="3100" kern="1200" dirty="0">
              <a:latin typeface="Arial" panose="020B0604020202020204" pitchFamily="34" charset="0"/>
              <a:cs typeface="Arial" panose="020B0604020202020204" pitchFamily="34" charset="0"/>
            </a:rPr>
            <a:t>Obedience</a:t>
          </a:r>
        </a:p>
      </dsp:txBody>
      <dsp:txXfrm>
        <a:off x="5636052" y="2760669"/>
        <a:ext cx="23625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06" tIns="46653" rIns="93306" bIns="46653" rtlCol="0"/>
          <a:lstStyle>
            <a:lvl1pPr algn="l">
              <a:defRPr sz="1200"/>
            </a:lvl1pPr>
          </a:lstStyle>
          <a:p>
            <a:r>
              <a:rPr lang="en-US"/>
              <a:t>CFC ABC Board Orientation</a:t>
            </a:r>
          </a:p>
        </p:txBody>
      </p:sp>
      <p:sp>
        <p:nvSpPr>
          <p:cNvPr id="3" name="Date Placeholder 2"/>
          <p:cNvSpPr>
            <a:spLocks noGrp="1"/>
          </p:cNvSpPr>
          <p:nvPr>
            <p:ph type="dt" sz="quarter" idx="1"/>
          </p:nvPr>
        </p:nvSpPr>
        <p:spPr>
          <a:xfrm>
            <a:off x="3978133" y="0"/>
            <a:ext cx="3043343" cy="465455"/>
          </a:xfrm>
          <a:prstGeom prst="rect">
            <a:avLst/>
          </a:prstGeom>
        </p:spPr>
        <p:txBody>
          <a:bodyPr vert="horz" lIns="93306" tIns="46653" rIns="93306" bIns="46653" rtlCol="0"/>
          <a:lstStyle>
            <a:lvl1pPr algn="r">
              <a:defRPr sz="1200"/>
            </a:lvl1pPr>
          </a:lstStyle>
          <a:p>
            <a:fld id="{1DC38009-C908-4BB0-9303-5D779378C1CB}" type="datetimeFigureOut">
              <a:rPr lang="en-US" smtClean="0"/>
              <a:t>11/8/2023</a:t>
            </a:fld>
            <a:endParaRPr lang="en-US"/>
          </a:p>
        </p:txBody>
      </p:sp>
      <p:sp>
        <p:nvSpPr>
          <p:cNvPr id="4" name="Footer Placeholder 3"/>
          <p:cNvSpPr>
            <a:spLocks noGrp="1"/>
          </p:cNvSpPr>
          <p:nvPr>
            <p:ph type="ftr" sz="quarter" idx="2"/>
          </p:nvPr>
        </p:nvSpPr>
        <p:spPr>
          <a:xfrm>
            <a:off x="1" y="8842029"/>
            <a:ext cx="3043343" cy="465455"/>
          </a:xfrm>
          <a:prstGeom prst="rect">
            <a:avLst/>
          </a:prstGeom>
        </p:spPr>
        <p:txBody>
          <a:bodyPr vert="horz" lIns="93306" tIns="46653" rIns="93306" bIns="46653"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29"/>
            <a:ext cx="3043343" cy="465455"/>
          </a:xfrm>
          <a:prstGeom prst="rect">
            <a:avLst/>
          </a:prstGeom>
        </p:spPr>
        <p:txBody>
          <a:bodyPr vert="horz" lIns="93306" tIns="46653" rIns="93306" bIns="46653" rtlCol="0" anchor="b"/>
          <a:lstStyle>
            <a:lvl1pPr algn="r">
              <a:defRPr sz="1200"/>
            </a:lvl1pPr>
          </a:lstStyle>
          <a:p>
            <a:fld id="{282B9029-5C79-4931-BDAF-EE0DEDFC2D24}" type="slidenum">
              <a:rPr lang="en-US" smtClean="0"/>
              <a:t>‹#›</a:t>
            </a:fld>
            <a:endParaRPr lang="en-US"/>
          </a:p>
        </p:txBody>
      </p:sp>
    </p:spTree>
    <p:extLst>
      <p:ext uri="{BB962C8B-B14F-4D97-AF65-F5344CB8AC3E}">
        <p14:creationId xmlns:p14="http://schemas.microsoft.com/office/powerpoint/2010/main" val="415154572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r>
              <a:rPr lang="en-US"/>
              <a:t>CFC ABC Board Orientation</a:t>
            </a:r>
          </a:p>
        </p:txBody>
      </p:sp>
      <p:sp>
        <p:nvSpPr>
          <p:cNvPr id="3" name="Date Placeholder 2"/>
          <p:cNvSpPr>
            <a:spLocks noGrp="1"/>
          </p:cNvSpPr>
          <p:nvPr>
            <p:ph type="dt" idx="1"/>
          </p:nvPr>
        </p:nvSpPr>
        <p:spPr>
          <a:xfrm>
            <a:off x="3977531" y="0"/>
            <a:ext cx="3043979" cy="467363"/>
          </a:xfrm>
          <a:prstGeom prst="rect">
            <a:avLst/>
          </a:prstGeom>
        </p:spPr>
        <p:txBody>
          <a:bodyPr vert="horz" lIns="91577" tIns="45789" rIns="91577" bIns="45789" rtlCol="0"/>
          <a:lstStyle>
            <a:lvl1pPr algn="r">
              <a:defRPr sz="1200"/>
            </a:lvl1pPr>
          </a:lstStyle>
          <a:p>
            <a:fld id="{B291CA71-7F9B-4B8C-B545-AD80686016B9}" type="datetimeFigureOut">
              <a:rPr lang="en-US" smtClean="0"/>
              <a:t>11/8/2023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702946" y="4479687"/>
            <a:ext cx="5617208" cy="3665776"/>
          </a:xfrm>
          <a:prstGeom prst="rect">
            <a:avLst/>
          </a:prstGeom>
        </p:spPr>
        <p:txBody>
          <a:bodyPr vert="horz" lIns="91577" tIns="45789" rIns="91577" bIns="457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3977531" y="8841738"/>
            <a:ext cx="3043979" cy="467363"/>
          </a:xfrm>
          <a:prstGeom prst="rect">
            <a:avLst/>
          </a:prstGeom>
        </p:spPr>
        <p:txBody>
          <a:bodyPr vert="horz" lIns="91577" tIns="45789" rIns="91577" bIns="45789" rtlCol="0" anchor="b"/>
          <a:lstStyle>
            <a:lvl1pPr algn="r">
              <a:defRPr sz="1200"/>
            </a:lvl1pPr>
          </a:lstStyle>
          <a:p>
            <a:fld id="{9580DFF9-AB8C-4AE8-9A81-7E5761AD3560}" type="slidenum">
              <a:rPr lang="en-US" smtClean="0"/>
              <a:t>‹#›</a:t>
            </a:fld>
            <a:endParaRPr lang="en-US"/>
          </a:p>
        </p:txBody>
      </p:sp>
    </p:spTree>
    <p:extLst>
      <p:ext uri="{BB962C8B-B14F-4D97-AF65-F5344CB8AC3E}">
        <p14:creationId xmlns:p14="http://schemas.microsoft.com/office/powerpoint/2010/main" val="128482306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CFC ABC Board Orientation</a:t>
            </a:r>
          </a:p>
        </p:txBody>
      </p:sp>
      <p:sp>
        <p:nvSpPr>
          <p:cNvPr id="5" name="Slide Number Placeholder 4"/>
          <p:cNvSpPr>
            <a:spLocks noGrp="1"/>
          </p:cNvSpPr>
          <p:nvPr>
            <p:ph type="sldNum" sz="quarter" idx="5"/>
          </p:nvPr>
        </p:nvSpPr>
        <p:spPr/>
        <p:txBody>
          <a:bodyPr/>
          <a:lstStyle/>
          <a:p>
            <a:fld id="{9580DFF9-AB8C-4AE8-9A81-7E5761AD3560}" type="slidenum">
              <a:rPr lang="en-US" smtClean="0"/>
              <a:t>1</a:t>
            </a:fld>
            <a:endParaRPr lang="en-US"/>
          </a:p>
        </p:txBody>
      </p:sp>
    </p:spTree>
    <p:extLst>
      <p:ext uri="{BB962C8B-B14F-4D97-AF65-F5344CB8AC3E}">
        <p14:creationId xmlns:p14="http://schemas.microsoft.com/office/powerpoint/2010/main" val="3157087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1200"/>
              </a:spcBef>
              <a:buClr>
                <a:srgbClr val="C00000"/>
              </a:buClr>
              <a:buNone/>
            </a:pPr>
            <a:r>
              <a:rPr lang="en-US" sz="1200" dirty="0">
                <a:ea typeface="Open Sans" panose="020B0606030504020204" pitchFamily="34" charset="0"/>
              </a:rPr>
              <a:t>Two Partners, One Team</a:t>
            </a:r>
          </a:p>
          <a:p>
            <a:pPr>
              <a:lnSpc>
                <a:spcPct val="120000"/>
              </a:lnSpc>
              <a:spcBef>
                <a:spcPts val="1200"/>
              </a:spcBef>
              <a:buClr>
                <a:srgbClr val="C00000"/>
              </a:buClr>
              <a:buFont typeface="Arial" panose="020B0604020202020204" pitchFamily="34" charset="0"/>
              <a:buChar char="•"/>
            </a:pPr>
            <a:r>
              <a:rPr lang="en-US" sz="1200" dirty="0">
                <a:ea typeface="Open Sans" panose="020B0606030504020204" pitchFamily="34" charset="0"/>
              </a:rPr>
              <a:t>The </a:t>
            </a:r>
            <a:r>
              <a:rPr lang="en-US" sz="1200" b="1" dirty="0">
                <a:solidFill>
                  <a:schemeClr val="tx2">
                    <a:lumMod val="75000"/>
                  </a:schemeClr>
                </a:solidFill>
                <a:ea typeface="Open Sans" panose="020B0606030504020204" pitchFamily="34" charset="0"/>
              </a:rPr>
              <a:t>Board </a:t>
            </a:r>
            <a:r>
              <a:rPr lang="en-US" sz="1200" dirty="0">
                <a:ea typeface="Open Sans" panose="020B0606030504020204" pitchFamily="34" charset="0"/>
              </a:rPr>
              <a:t>focuses on governance, direction and vision based on mission</a:t>
            </a:r>
          </a:p>
          <a:p>
            <a:pPr>
              <a:lnSpc>
                <a:spcPct val="120000"/>
              </a:lnSpc>
              <a:spcBef>
                <a:spcPts val="1200"/>
              </a:spcBef>
              <a:buClr>
                <a:srgbClr val="C00000"/>
              </a:buClr>
              <a:buFont typeface="Arial" panose="020B0604020202020204" pitchFamily="34" charset="0"/>
              <a:buChar char="•"/>
            </a:pPr>
            <a:r>
              <a:rPr lang="en-US" sz="1200" dirty="0">
                <a:ea typeface="Open Sans" panose="020B0606030504020204" pitchFamily="34" charset="0"/>
              </a:rPr>
              <a:t>The </a:t>
            </a:r>
            <a:r>
              <a:rPr lang="en-US" sz="1200" b="1" dirty="0">
                <a:solidFill>
                  <a:schemeClr val="tx2">
                    <a:lumMod val="75000"/>
                  </a:schemeClr>
                </a:solidFill>
                <a:ea typeface="Open Sans" panose="020B0606030504020204" pitchFamily="34" charset="0"/>
              </a:rPr>
              <a:t>President &amp; CEO </a:t>
            </a:r>
            <a:r>
              <a:rPr lang="en-US" sz="1200" dirty="0">
                <a:ea typeface="Open Sans" panose="020B0606030504020204" pitchFamily="34" charset="0"/>
              </a:rPr>
              <a:t>manages day-to-day operations within the context of the Board’s direction</a:t>
            </a:r>
          </a:p>
          <a:p>
            <a:pPr>
              <a:lnSpc>
                <a:spcPct val="120000"/>
              </a:lnSpc>
              <a:spcBef>
                <a:spcPts val="1200"/>
              </a:spcBef>
              <a:buClr>
                <a:srgbClr val="C00000"/>
              </a:buClr>
              <a:buFont typeface="Arial" panose="020B0604020202020204" pitchFamily="34" charset="0"/>
              <a:buChar char="•"/>
            </a:pPr>
            <a:r>
              <a:rPr lang="en-US" sz="1200" dirty="0">
                <a:ea typeface="Open Sans" panose="020B0606030504020204" pitchFamily="34" charset="0"/>
              </a:rPr>
              <a:t>This partnership allows the organization to achieve its goals, avoids micro-management of the present and </a:t>
            </a:r>
            <a:r>
              <a:rPr lang="en-US" sz="1200" dirty="0" err="1">
                <a:ea typeface="Open Sans" panose="020B0606030504020204" pitchFamily="34" charset="0"/>
              </a:rPr>
              <a:t>ovr</a:t>
            </a:r>
            <a:r>
              <a:rPr lang="en-US" sz="1200" dirty="0">
                <a:ea typeface="Open Sans" panose="020B0606030504020204" pitchFamily="34" charset="0"/>
              </a:rPr>
              <a:t>-taxing of the volunteer leaders.</a:t>
            </a:r>
          </a:p>
          <a:p>
            <a:endParaRPr lang="en-US" dirty="0"/>
          </a:p>
        </p:txBody>
      </p:sp>
      <p:sp>
        <p:nvSpPr>
          <p:cNvPr id="4" name="Header Placeholder 3"/>
          <p:cNvSpPr>
            <a:spLocks noGrp="1"/>
          </p:cNvSpPr>
          <p:nvPr>
            <p:ph type="hdr" sz="quarter"/>
          </p:nvPr>
        </p:nvSpPr>
        <p:spPr/>
        <p:txBody>
          <a:bodyPr/>
          <a:lstStyle/>
          <a:p>
            <a:r>
              <a:rPr lang="en-US"/>
              <a:t>CFC ABC Board Orientation</a:t>
            </a:r>
          </a:p>
        </p:txBody>
      </p:sp>
      <p:sp>
        <p:nvSpPr>
          <p:cNvPr id="5" name="Slide Number Placeholder 4"/>
          <p:cNvSpPr>
            <a:spLocks noGrp="1"/>
          </p:cNvSpPr>
          <p:nvPr>
            <p:ph type="sldNum" sz="quarter" idx="5"/>
          </p:nvPr>
        </p:nvSpPr>
        <p:spPr/>
        <p:txBody>
          <a:bodyPr/>
          <a:lstStyle/>
          <a:p>
            <a:fld id="{9580DFF9-AB8C-4AE8-9A81-7E5761AD3560}" type="slidenum">
              <a:rPr lang="en-US" smtClean="0"/>
              <a:t>10</a:t>
            </a:fld>
            <a:endParaRPr lang="en-US"/>
          </a:p>
        </p:txBody>
      </p:sp>
    </p:spTree>
    <p:extLst>
      <p:ext uri="{BB962C8B-B14F-4D97-AF65-F5344CB8AC3E}">
        <p14:creationId xmlns:p14="http://schemas.microsoft.com/office/powerpoint/2010/main" val="262995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CFC ABC Board Orientation</a:t>
            </a:r>
          </a:p>
        </p:txBody>
      </p:sp>
      <p:sp>
        <p:nvSpPr>
          <p:cNvPr id="5" name="Slide Number Placeholder 4"/>
          <p:cNvSpPr>
            <a:spLocks noGrp="1"/>
          </p:cNvSpPr>
          <p:nvPr>
            <p:ph type="sldNum" sz="quarter" idx="5"/>
          </p:nvPr>
        </p:nvSpPr>
        <p:spPr/>
        <p:txBody>
          <a:bodyPr/>
          <a:lstStyle/>
          <a:p>
            <a:fld id="{9580DFF9-AB8C-4AE8-9A81-7E5761AD3560}" type="slidenum">
              <a:rPr lang="en-US" smtClean="0"/>
              <a:t>11</a:t>
            </a:fld>
            <a:endParaRPr lang="en-US"/>
          </a:p>
        </p:txBody>
      </p:sp>
    </p:spTree>
    <p:extLst>
      <p:ext uri="{BB962C8B-B14F-4D97-AF65-F5344CB8AC3E}">
        <p14:creationId xmlns:p14="http://schemas.microsoft.com/office/powerpoint/2010/main" val="708357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Purpose</a:t>
            </a:r>
          </a:p>
        </p:txBody>
      </p:sp>
      <p:sp>
        <p:nvSpPr>
          <p:cNvPr id="4" name="Header Placeholder 3"/>
          <p:cNvSpPr>
            <a:spLocks noGrp="1"/>
          </p:cNvSpPr>
          <p:nvPr>
            <p:ph type="hdr" sz="quarter"/>
          </p:nvPr>
        </p:nvSpPr>
        <p:spPr/>
        <p:txBody>
          <a:bodyPr/>
          <a:lstStyle/>
          <a:p>
            <a:r>
              <a:rPr lang="en-US"/>
              <a:t>CFC ABC Board Orientation</a:t>
            </a:r>
          </a:p>
        </p:txBody>
      </p:sp>
      <p:sp>
        <p:nvSpPr>
          <p:cNvPr id="5" name="Slide Number Placeholder 4"/>
          <p:cNvSpPr>
            <a:spLocks noGrp="1"/>
          </p:cNvSpPr>
          <p:nvPr>
            <p:ph type="sldNum" sz="quarter" idx="5"/>
          </p:nvPr>
        </p:nvSpPr>
        <p:spPr/>
        <p:txBody>
          <a:bodyPr/>
          <a:lstStyle/>
          <a:p>
            <a:fld id="{9580DFF9-AB8C-4AE8-9A81-7E5761AD3560}" type="slidenum">
              <a:rPr lang="en-US" smtClean="0"/>
              <a:t>12</a:t>
            </a:fld>
            <a:endParaRPr lang="en-US"/>
          </a:p>
        </p:txBody>
      </p:sp>
    </p:spTree>
    <p:extLst>
      <p:ext uri="{BB962C8B-B14F-4D97-AF65-F5344CB8AC3E}">
        <p14:creationId xmlns:p14="http://schemas.microsoft.com/office/powerpoint/2010/main" val="1739811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Develop and protect the construction industry</a:t>
            </a:r>
          </a:p>
          <a:p>
            <a:r>
              <a:rPr lang="en-US" sz="1600" dirty="0"/>
              <a:t>Foster principles of merit shop, open competition and free enterprise </a:t>
            </a:r>
          </a:p>
          <a:p>
            <a:pPr defTabSz="911895">
              <a:defRPr/>
            </a:pPr>
            <a:r>
              <a:rPr lang="en-US" sz="1600" dirty="0"/>
              <a:t>Promote &amp; encourage continuing education, apprenticeship and other training programs for management and crafts in the construction industry</a:t>
            </a:r>
          </a:p>
          <a:p>
            <a:pPr defTabSz="911895">
              <a:defRPr/>
            </a:pPr>
            <a:r>
              <a:rPr lang="en-US" sz="1600" dirty="0"/>
              <a:t>Promote a CODE OF ETHICS for the construction Industry</a:t>
            </a:r>
          </a:p>
          <a:p>
            <a:pPr defTabSz="911895">
              <a:defRPr/>
            </a:pPr>
            <a:endParaRPr lang="en-US" sz="1600" dirty="0"/>
          </a:p>
          <a:p>
            <a:pPr defTabSz="911895">
              <a:defRPr/>
            </a:pPr>
            <a:r>
              <a:rPr lang="en-US" sz="1600" dirty="0"/>
              <a:t>ABC’s goal, is not only to be the voice of the construction industry, but to provide resources to help the industry deliver construction services that are high quality, safe, on time, and on budget.  </a:t>
            </a:r>
          </a:p>
          <a:p>
            <a:pPr defTabSz="911895">
              <a:defRPr/>
            </a:pPr>
            <a:endParaRPr lang="en-US" sz="1600" dirty="0"/>
          </a:p>
          <a:p>
            <a:endParaRPr lang="en-US" dirty="0"/>
          </a:p>
        </p:txBody>
      </p:sp>
      <p:sp>
        <p:nvSpPr>
          <p:cNvPr id="4" name="Header Placeholder 3"/>
          <p:cNvSpPr>
            <a:spLocks noGrp="1"/>
          </p:cNvSpPr>
          <p:nvPr>
            <p:ph type="hdr" sz="quarter"/>
          </p:nvPr>
        </p:nvSpPr>
        <p:spPr/>
        <p:txBody>
          <a:bodyPr/>
          <a:lstStyle/>
          <a:p>
            <a:r>
              <a:rPr lang="en-US"/>
              <a:t>CFC ABC Board Orientation</a:t>
            </a:r>
          </a:p>
        </p:txBody>
      </p:sp>
      <p:sp>
        <p:nvSpPr>
          <p:cNvPr id="5" name="Slide Number Placeholder 4"/>
          <p:cNvSpPr>
            <a:spLocks noGrp="1"/>
          </p:cNvSpPr>
          <p:nvPr>
            <p:ph type="sldNum" sz="quarter" idx="5"/>
          </p:nvPr>
        </p:nvSpPr>
        <p:spPr/>
        <p:txBody>
          <a:bodyPr/>
          <a:lstStyle/>
          <a:p>
            <a:fld id="{9580DFF9-AB8C-4AE8-9A81-7E5761AD3560}" type="slidenum">
              <a:rPr lang="en-US" smtClean="0"/>
              <a:t>13</a:t>
            </a:fld>
            <a:endParaRPr lang="en-US"/>
          </a:p>
        </p:txBody>
      </p:sp>
    </p:spTree>
    <p:extLst>
      <p:ext uri="{BB962C8B-B14F-4D97-AF65-F5344CB8AC3E}">
        <p14:creationId xmlns:p14="http://schemas.microsoft.com/office/powerpoint/2010/main" val="2191229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CFC ABC Board Orientation</a:t>
            </a:r>
          </a:p>
        </p:txBody>
      </p:sp>
      <p:sp>
        <p:nvSpPr>
          <p:cNvPr id="5" name="Slide Number Placeholder 4"/>
          <p:cNvSpPr>
            <a:spLocks noGrp="1"/>
          </p:cNvSpPr>
          <p:nvPr>
            <p:ph type="sldNum" sz="quarter" idx="5"/>
          </p:nvPr>
        </p:nvSpPr>
        <p:spPr/>
        <p:txBody>
          <a:bodyPr/>
          <a:lstStyle/>
          <a:p>
            <a:fld id="{9580DFF9-AB8C-4AE8-9A81-7E5761AD3560}" type="slidenum">
              <a:rPr lang="en-US" smtClean="0"/>
              <a:t>14</a:t>
            </a:fld>
            <a:endParaRPr lang="en-US"/>
          </a:p>
        </p:txBody>
      </p:sp>
    </p:spTree>
    <p:extLst>
      <p:ext uri="{BB962C8B-B14F-4D97-AF65-F5344CB8AC3E}">
        <p14:creationId xmlns:p14="http://schemas.microsoft.com/office/powerpoint/2010/main" val="1561932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truly understand what ABC is about, ready Article 1 &amp; 3 of the National Bylaws Principles of the Merit Shop and Purpose &amp; Objectives.</a:t>
            </a:r>
          </a:p>
          <a:p>
            <a:endParaRPr lang="en-US" dirty="0"/>
          </a:p>
        </p:txBody>
      </p:sp>
      <p:sp>
        <p:nvSpPr>
          <p:cNvPr id="4" name="Header Placeholder 3"/>
          <p:cNvSpPr>
            <a:spLocks noGrp="1"/>
          </p:cNvSpPr>
          <p:nvPr>
            <p:ph type="hdr" sz="quarter"/>
          </p:nvPr>
        </p:nvSpPr>
        <p:spPr/>
        <p:txBody>
          <a:bodyPr/>
          <a:lstStyle/>
          <a:p>
            <a:r>
              <a:rPr lang="en-US"/>
              <a:t>CFC ABC Board Orientation</a:t>
            </a:r>
          </a:p>
        </p:txBody>
      </p:sp>
      <p:sp>
        <p:nvSpPr>
          <p:cNvPr id="5" name="Slide Number Placeholder 4"/>
          <p:cNvSpPr>
            <a:spLocks noGrp="1"/>
          </p:cNvSpPr>
          <p:nvPr>
            <p:ph type="sldNum" sz="quarter" idx="5"/>
          </p:nvPr>
        </p:nvSpPr>
        <p:spPr/>
        <p:txBody>
          <a:bodyPr/>
          <a:lstStyle/>
          <a:p>
            <a:fld id="{9580DFF9-AB8C-4AE8-9A81-7E5761AD3560}" type="slidenum">
              <a:rPr lang="en-US" smtClean="0"/>
              <a:t>16</a:t>
            </a:fld>
            <a:endParaRPr lang="en-US"/>
          </a:p>
        </p:txBody>
      </p:sp>
    </p:spTree>
    <p:extLst>
      <p:ext uri="{BB962C8B-B14F-4D97-AF65-F5344CB8AC3E}">
        <p14:creationId xmlns:p14="http://schemas.microsoft.com/office/powerpoint/2010/main" val="600425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CFC ABC Board Orientation</a:t>
            </a:r>
          </a:p>
        </p:txBody>
      </p:sp>
      <p:sp>
        <p:nvSpPr>
          <p:cNvPr id="5" name="Slide Number Placeholder 4"/>
          <p:cNvSpPr>
            <a:spLocks noGrp="1"/>
          </p:cNvSpPr>
          <p:nvPr>
            <p:ph type="sldNum" sz="quarter" idx="5"/>
          </p:nvPr>
        </p:nvSpPr>
        <p:spPr/>
        <p:txBody>
          <a:bodyPr/>
          <a:lstStyle/>
          <a:p>
            <a:fld id="{9580DFF9-AB8C-4AE8-9A81-7E5761AD3560}" type="slidenum">
              <a:rPr lang="en-US" smtClean="0"/>
              <a:t>17</a:t>
            </a:fld>
            <a:endParaRPr lang="en-US"/>
          </a:p>
        </p:txBody>
      </p:sp>
    </p:spTree>
    <p:extLst>
      <p:ext uri="{BB962C8B-B14F-4D97-AF65-F5344CB8AC3E}">
        <p14:creationId xmlns:p14="http://schemas.microsoft.com/office/powerpoint/2010/main" val="3303809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00000"/>
              </a:lnSpc>
              <a:spcBef>
                <a:spcPts val="0"/>
              </a:spcBef>
              <a:spcAft>
                <a:spcPts val="600"/>
              </a:spcAft>
              <a:buFont typeface="Arial" panose="020B0604020202020204" pitchFamily="34" charset="0"/>
              <a:buChar char="•"/>
            </a:pPr>
            <a:r>
              <a:rPr lang="en-US" sz="1200" dirty="0">
                <a:solidFill>
                  <a:srgbClr val="000000"/>
                </a:solidFill>
                <a:ea typeface="Open Sans" panose="020B0606030504020204" pitchFamily="34" charset="0"/>
              </a:rPr>
              <a:t>Sets policy</a:t>
            </a:r>
          </a:p>
          <a:p>
            <a:pPr lvl="1">
              <a:lnSpc>
                <a:spcPct val="100000"/>
              </a:lnSpc>
              <a:spcBef>
                <a:spcPts val="0"/>
              </a:spcBef>
              <a:spcAft>
                <a:spcPts val="600"/>
              </a:spcAft>
              <a:buFont typeface="Arial" panose="020B0604020202020204" pitchFamily="34" charset="0"/>
              <a:buChar char="•"/>
            </a:pPr>
            <a:r>
              <a:rPr lang="en-US" sz="1200" dirty="0">
                <a:solidFill>
                  <a:srgbClr val="000000"/>
                </a:solidFill>
                <a:ea typeface="Open Sans" panose="020B0606030504020204" pitchFamily="34" charset="0"/>
              </a:rPr>
              <a:t>Sets direction</a:t>
            </a:r>
          </a:p>
          <a:p>
            <a:pPr lvl="1">
              <a:lnSpc>
                <a:spcPct val="100000"/>
              </a:lnSpc>
              <a:spcBef>
                <a:spcPts val="0"/>
              </a:spcBef>
              <a:spcAft>
                <a:spcPts val="600"/>
              </a:spcAft>
              <a:buFont typeface="Arial" panose="020B0604020202020204" pitchFamily="34" charset="0"/>
              <a:buChar char="•"/>
            </a:pPr>
            <a:r>
              <a:rPr lang="en-US" sz="1200" dirty="0">
                <a:solidFill>
                  <a:srgbClr val="000000"/>
                </a:solidFill>
                <a:ea typeface="Open Sans" panose="020B0606030504020204" pitchFamily="34" charset="0"/>
              </a:rPr>
              <a:t>Creates the strategic plan</a:t>
            </a:r>
          </a:p>
          <a:p>
            <a:pPr lvl="1">
              <a:lnSpc>
                <a:spcPct val="100000"/>
              </a:lnSpc>
              <a:spcBef>
                <a:spcPts val="0"/>
              </a:spcBef>
              <a:spcAft>
                <a:spcPts val="600"/>
              </a:spcAft>
              <a:buFont typeface="Arial" panose="020B0604020202020204" pitchFamily="34" charset="0"/>
              <a:buChar char="•"/>
            </a:pPr>
            <a:r>
              <a:rPr lang="en-US" sz="1200" dirty="0">
                <a:solidFill>
                  <a:srgbClr val="000000"/>
                </a:solidFill>
                <a:ea typeface="Open Sans" panose="020B0606030504020204" pitchFamily="34" charset="0"/>
              </a:rPr>
              <a:t>Hires President &amp; CEO</a:t>
            </a:r>
          </a:p>
          <a:p>
            <a:pPr lvl="1">
              <a:lnSpc>
                <a:spcPct val="100000"/>
              </a:lnSpc>
              <a:spcBef>
                <a:spcPts val="0"/>
              </a:spcBef>
              <a:spcAft>
                <a:spcPts val="600"/>
              </a:spcAft>
              <a:buFont typeface="Arial" panose="020B0604020202020204" pitchFamily="34" charset="0"/>
              <a:buChar char="•"/>
            </a:pPr>
            <a:r>
              <a:rPr lang="en-US" sz="1200" dirty="0">
                <a:solidFill>
                  <a:srgbClr val="000000"/>
                </a:solidFill>
                <a:ea typeface="Open Sans" panose="020B0606030504020204" pitchFamily="34" charset="0"/>
              </a:rPr>
              <a:t>Establishes a balanced budget</a:t>
            </a:r>
          </a:p>
          <a:p>
            <a:pPr lvl="1">
              <a:lnSpc>
                <a:spcPct val="100000"/>
              </a:lnSpc>
              <a:spcBef>
                <a:spcPts val="0"/>
              </a:spcBef>
              <a:spcAft>
                <a:spcPts val="600"/>
              </a:spcAft>
              <a:buFont typeface="Arial" panose="020B0604020202020204" pitchFamily="34" charset="0"/>
              <a:buChar char="•"/>
            </a:pPr>
            <a:r>
              <a:rPr lang="en-US" sz="1200" dirty="0">
                <a:solidFill>
                  <a:srgbClr val="000000"/>
                </a:solidFill>
                <a:ea typeface="Open Sans" panose="020B0606030504020204" pitchFamily="34" charset="0"/>
              </a:rPr>
              <a:t>Has fiduciary responsibility</a:t>
            </a:r>
          </a:p>
          <a:p>
            <a:endParaRPr lang="en-US" dirty="0"/>
          </a:p>
        </p:txBody>
      </p:sp>
      <p:sp>
        <p:nvSpPr>
          <p:cNvPr id="4" name="Header Placeholder 3"/>
          <p:cNvSpPr>
            <a:spLocks noGrp="1"/>
          </p:cNvSpPr>
          <p:nvPr>
            <p:ph type="hdr" sz="quarter"/>
          </p:nvPr>
        </p:nvSpPr>
        <p:spPr/>
        <p:txBody>
          <a:bodyPr/>
          <a:lstStyle/>
          <a:p>
            <a:r>
              <a:rPr lang="en-US"/>
              <a:t>CFC ABC Board Orientation</a:t>
            </a:r>
          </a:p>
        </p:txBody>
      </p:sp>
      <p:sp>
        <p:nvSpPr>
          <p:cNvPr id="5" name="Slide Number Placeholder 4"/>
          <p:cNvSpPr>
            <a:spLocks noGrp="1"/>
          </p:cNvSpPr>
          <p:nvPr>
            <p:ph type="sldNum" sz="quarter" idx="5"/>
          </p:nvPr>
        </p:nvSpPr>
        <p:spPr/>
        <p:txBody>
          <a:bodyPr/>
          <a:lstStyle/>
          <a:p>
            <a:fld id="{9580DFF9-AB8C-4AE8-9A81-7E5761AD3560}" type="slidenum">
              <a:rPr lang="en-US" smtClean="0"/>
              <a:t>18</a:t>
            </a:fld>
            <a:endParaRPr lang="en-US"/>
          </a:p>
        </p:txBody>
      </p:sp>
    </p:spTree>
    <p:extLst>
      <p:ext uri="{BB962C8B-B14F-4D97-AF65-F5344CB8AC3E}">
        <p14:creationId xmlns:p14="http://schemas.microsoft.com/office/powerpoint/2010/main" val="983771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CFC ABC Board Orientation</a:t>
            </a:r>
          </a:p>
        </p:txBody>
      </p:sp>
      <p:sp>
        <p:nvSpPr>
          <p:cNvPr id="5" name="Slide Number Placeholder 4"/>
          <p:cNvSpPr>
            <a:spLocks noGrp="1"/>
          </p:cNvSpPr>
          <p:nvPr>
            <p:ph type="sldNum" sz="quarter" idx="5"/>
          </p:nvPr>
        </p:nvSpPr>
        <p:spPr/>
        <p:txBody>
          <a:bodyPr/>
          <a:lstStyle/>
          <a:p>
            <a:fld id="{9580DFF9-AB8C-4AE8-9A81-7E5761AD3560}" type="slidenum">
              <a:rPr lang="en-US" smtClean="0"/>
              <a:t>20</a:t>
            </a:fld>
            <a:endParaRPr lang="en-US"/>
          </a:p>
        </p:txBody>
      </p:sp>
    </p:spTree>
    <p:extLst>
      <p:ext uri="{BB962C8B-B14F-4D97-AF65-F5344CB8AC3E}">
        <p14:creationId xmlns:p14="http://schemas.microsoft.com/office/powerpoint/2010/main" val="487337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indent="-742950">
              <a:spcAft>
                <a:spcPts val="0"/>
              </a:spcAft>
              <a:buFont typeface="Arial" charset="0"/>
              <a:buAutoNum type="arabicPeriod"/>
            </a:pPr>
            <a:r>
              <a:rPr lang="en-US" sz="1200" dirty="0"/>
              <a:t>Board members staying informed about the operations of the organization and asking appropriate questions.</a:t>
            </a:r>
          </a:p>
          <a:p>
            <a:pPr marL="742950" indent="-742950">
              <a:spcAft>
                <a:spcPts val="0"/>
              </a:spcAft>
              <a:buFont typeface="Arial" charset="0"/>
              <a:buAutoNum type="arabicPeriod"/>
            </a:pPr>
            <a:r>
              <a:rPr lang="en-US" sz="1200" dirty="0"/>
              <a:t>Trusting the staff and Chapter President to lead the organization with little oversight.</a:t>
            </a:r>
          </a:p>
          <a:p>
            <a:pPr marL="742950" indent="-742950">
              <a:spcAft>
                <a:spcPts val="0"/>
              </a:spcAft>
              <a:buFont typeface="Arial" charset="0"/>
              <a:buAutoNum type="arabicPeriod"/>
            </a:pPr>
            <a:r>
              <a:rPr lang="en-US" sz="1200" dirty="0"/>
              <a:t>Be active in organizational planning &amp; decision making</a:t>
            </a:r>
          </a:p>
          <a:p>
            <a:pPr marL="742950" indent="-742950">
              <a:spcAft>
                <a:spcPts val="0"/>
              </a:spcAft>
              <a:buFont typeface="Arial" charset="0"/>
              <a:buAutoNum type="arabicPeriod"/>
            </a:pPr>
            <a:r>
              <a:rPr lang="en-US" sz="1200" dirty="0"/>
              <a:t>Reasonable care in making decision for the organization</a:t>
            </a:r>
          </a:p>
          <a:p>
            <a:pPr marL="742950" indent="-742950">
              <a:spcAft>
                <a:spcPts val="0"/>
              </a:spcAft>
              <a:buFont typeface="Arial" charset="0"/>
              <a:buAutoNum type="arabicPeriod"/>
            </a:pPr>
            <a:r>
              <a:rPr lang="en-US" sz="1200" dirty="0"/>
              <a:t>Really loving ABC!!!</a:t>
            </a:r>
            <a:endParaRPr lang="en-US" dirty="0"/>
          </a:p>
        </p:txBody>
      </p:sp>
      <p:sp>
        <p:nvSpPr>
          <p:cNvPr id="4" name="Header Placeholder 3"/>
          <p:cNvSpPr>
            <a:spLocks noGrp="1"/>
          </p:cNvSpPr>
          <p:nvPr>
            <p:ph type="hdr" sz="quarter"/>
          </p:nvPr>
        </p:nvSpPr>
        <p:spPr/>
        <p:txBody>
          <a:bodyPr/>
          <a:lstStyle/>
          <a:p>
            <a:r>
              <a:rPr lang="en-US"/>
              <a:t>CFC ABC Board Orientation</a:t>
            </a:r>
          </a:p>
        </p:txBody>
      </p:sp>
      <p:sp>
        <p:nvSpPr>
          <p:cNvPr id="5" name="Slide Number Placeholder 4"/>
          <p:cNvSpPr>
            <a:spLocks noGrp="1"/>
          </p:cNvSpPr>
          <p:nvPr>
            <p:ph type="sldNum" sz="quarter" idx="5"/>
          </p:nvPr>
        </p:nvSpPr>
        <p:spPr/>
        <p:txBody>
          <a:bodyPr/>
          <a:lstStyle/>
          <a:p>
            <a:fld id="{9580DFF9-AB8C-4AE8-9A81-7E5761AD3560}" type="slidenum">
              <a:rPr lang="en-US" smtClean="0"/>
              <a:t>21</a:t>
            </a:fld>
            <a:endParaRPr lang="en-US"/>
          </a:p>
        </p:txBody>
      </p:sp>
    </p:spTree>
    <p:extLst>
      <p:ext uri="{BB962C8B-B14F-4D97-AF65-F5344CB8AC3E}">
        <p14:creationId xmlns:p14="http://schemas.microsoft.com/office/powerpoint/2010/main" val="336989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CFC ABC Board Orientation</a:t>
            </a:r>
          </a:p>
        </p:txBody>
      </p:sp>
      <p:sp>
        <p:nvSpPr>
          <p:cNvPr id="5" name="Slide Number Placeholder 4"/>
          <p:cNvSpPr>
            <a:spLocks noGrp="1"/>
          </p:cNvSpPr>
          <p:nvPr>
            <p:ph type="sldNum" sz="quarter" idx="5"/>
          </p:nvPr>
        </p:nvSpPr>
        <p:spPr/>
        <p:txBody>
          <a:bodyPr/>
          <a:lstStyle/>
          <a:p>
            <a:fld id="{9580DFF9-AB8C-4AE8-9A81-7E5761AD3560}" type="slidenum">
              <a:rPr lang="en-US" smtClean="0"/>
              <a:t>2</a:t>
            </a:fld>
            <a:endParaRPr lang="en-US"/>
          </a:p>
        </p:txBody>
      </p:sp>
    </p:spTree>
    <p:extLst>
      <p:ext uri="{BB962C8B-B14F-4D97-AF65-F5344CB8AC3E}">
        <p14:creationId xmlns:p14="http://schemas.microsoft.com/office/powerpoint/2010/main" val="715308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0"/>
              </a:spcAft>
              <a:buFont typeface="Arial" charset="0"/>
              <a:buNone/>
            </a:pPr>
            <a:r>
              <a:rPr lang="en-US" sz="1200" dirty="0"/>
              <a:t>Showing undivided allegiance to the Chapter’s welfare.  - always act in the best interests of the organization</a:t>
            </a:r>
          </a:p>
          <a:p>
            <a:pPr>
              <a:lnSpc>
                <a:spcPct val="100000"/>
              </a:lnSpc>
              <a:buClr>
                <a:srgbClr val="C00000"/>
              </a:buClr>
              <a:buFont typeface="Arial" panose="020B0604020202020204" pitchFamily="34" charset="0"/>
              <a:buChar char="•"/>
            </a:pPr>
            <a:r>
              <a:rPr lang="en-US" sz="1200" dirty="0">
                <a:ea typeface="Open Sans" panose="020B0606030504020204" pitchFamily="34" charset="0"/>
              </a:rPr>
              <a:t>Never use information gained through your position for personal gain.</a:t>
            </a:r>
          </a:p>
          <a:p>
            <a:pPr>
              <a:lnSpc>
                <a:spcPct val="100000"/>
              </a:lnSpc>
              <a:buClr>
                <a:srgbClr val="C00000"/>
              </a:buClr>
              <a:buFont typeface="Arial" panose="020B0604020202020204" pitchFamily="34" charset="0"/>
              <a:buChar char="•"/>
            </a:pPr>
            <a:r>
              <a:rPr lang="en-US" sz="1200" dirty="0">
                <a:ea typeface="Open Sans" panose="020B0606030504020204" pitchFamily="34" charset="0"/>
              </a:rPr>
              <a:t>Support other Board members regardless of the outcome of a decision.</a:t>
            </a:r>
          </a:p>
          <a:p>
            <a:pPr>
              <a:lnSpc>
                <a:spcPct val="100000"/>
              </a:lnSpc>
              <a:buClr>
                <a:srgbClr val="C00000"/>
              </a:buClr>
              <a:buFont typeface="Arial" panose="020B0604020202020204" pitchFamily="34" charset="0"/>
              <a:buChar char="•"/>
            </a:pPr>
            <a:r>
              <a:rPr lang="en-US" sz="1200" dirty="0">
                <a:ea typeface="Open Sans" panose="020B0606030504020204" pitchFamily="34" charset="0"/>
              </a:rPr>
              <a:t>Avoid conflicts of interest or the appearance of conflicts.</a:t>
            </a:r>
          </a:p>
          <a:p>
            <a:pPr>
              <a:lnSpc>
                <a:spcPct val="100000"/>
              </a:lnSpc>
              <a:buClr>
                <a:srgbClr val="C00000"/>
              </a:buClr>
              <a:buFont typeface="Arial" panose="020B0604020202020204" pitchFamily="34" charset="0"/>
              <a:buChar char="•"/>
            </a:pPr>
            <a:r>
              <a:rPr lang="en-US" sz="1200" dirty="0">
                <a:ea typeface="Open Sans" panose="020B0606030504020204" pitchFamily="34" charset="0"/>
              </a:rPr>
              <a:t>Follow ABC’s ethics policies.</a:t>
            </a:r>
          </a:p>
          <a:p>
            <a:pPr marL="742950" indent="-742950">
              <a:spcAft>
                <a:spcPts val="0"/>
              </a:spcAft>
              <a:buFont typeface="Arial" charset="0"/>
              <a:buAutoNum type="arabicPeriod"/>
            </a:pPr>
            <a:endParaRPr lang="en-US" sz="1200" dirty="0"/>
          </a:p>
          <a:p>
            <a:endParaRPr lang="en-US" dirty="0"/>
          </a:p>
        </p:txBody>
      </p:sp>
      <p:sp>
        <p:nvSpPr>
          <p:cNvPr id="4" name="Header Placeholder 3"/>
          <p:cNvSpPr>
            <a:spLocks noGrp="1"/>
          </p:cNvSpPr>
          <p:nvPr>
            <p:ph type="hdr" sz="quarter"/>
          </p:nvPr>
        </p:nvSpPr>
        <p:spPr/>
        <p:txBody>
          <a:bodyPr/>
          <a:lstStyle/>
          <a:p>
            <a:r>
              <a:rPr lang="en-US"/>
              <a:t>CFC ABC Board Orientation</a:t>
            </a:r>
          </a:p>
        </p:txBody>
      </p:sp>
      <p:sp>
        <p:nvSpPr>
          <p:cNvPr id="5" name="Slide Number Placeholder 4"/>
          <p:cNvSpPr>
            <a:spLocks noGrp="1"/>
          </p:cNvSpPr>
          <p:nvPr>
            <p:ph type="sldNum" sz="quarter" idx="5"/>
          </p:nvPr>
        </p:nvSpPr>
        <p:spPr/>
        <p:txBody>
          <a:bodyPr/>
          <a:lstStyle/>
          <a:p>
            <a:fld id="{9580DFF9-AB8C-4AE8-9A81-7E5761AD3560}" type="slidenum">
              <a:rPr lang="en-US" smtClean="0"/>
              <a:t>22</a:t>
            </a:fld>
            <a:endParaRPr lang="en-US"/>
          </a:p>
        </p:txBody>
      </p:sp>
    </p:spTree>
    <p:extLst>
      <p:ext uri="{BB962C8B-B14F-4D97-AF65-F5344CB8AC3E}">
        <p14:creationId xmlns:p14="http://schemas.microsoft.com/office/powerpoint/2010/main" val="2404597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buClr>
                <a:srgbClr val="C00000"/>
              </a:buClr>
              <a:buFont typeface="Arial" panose="020B0604020202020204" pitchFamily="34" charset="0"/>
              <a:buChar char="•"/>
            </a:pPr>
            <a:r>
              <a:rPr lang="en-US" sz="1200" dirty="0">
                <a:ea typeface="Open Sans" panose="020B0606030504020204" pitchFamily="34" charset="0"/>
              </a:rPr>
              <a:t>A board member must be dedicated and knowledgeable to ABC’s mission and goals.</a:t>
            </a:r>
          </a:p>
          <a:p>
            <a:pPr>
              <a:lnSpc>
                <a:spcPct val="100000"/>
              </a:lnSpc>
              <a:buClr>
                <a:srgbClr val="C00000"/>
              </a:buClr>
              <a:buFont typeface="Arial" panose="020B0604020202020204" pitchFamily="34" charset="0"/>
              <a:buChar char="•"/>
            </a:pPr>
            <a:r>
              <a:rPr lang="en-US" sz="1200" dirty="0">
                <a:ea typeface="Open Sans" panose="020B0606030504020204" pitchFamily="34" charset="0"/>
              </a:rPr>
              <a:t>Make sure ABC is abiding all laws and regulations.</a:t>
            </a:r>
          </a:p>
          <a:p>
            <a:pPr>
              <a:lnSpc>
                <a:spcPct val="100000"/>
              </a:lnSpc>
              <a:buClr>
                <a:srgbClr val="C00000"/>
              </a:buClr>
              <a:buFont typeface="Arial" panose="020B0604020202020204" pitchFamily="34" charset="0"/>
              <a:buChar char="•"/>
            </a:pPr>
            <a:endParaRPr lang="en-US" sz="1200" dirty="0">
              <a:ea typeface="Open Sans" panose="020B0606030504020204" pitchFamily="34" charset="0"/>
            </a:endParaRPr>
          </a:p>
          <a:p>
            <a:pPr>
              <a:lnSpc>
                <a:spcPct val="100000"/>
              </a:lnSpc>
              <a:buClr>
                <a:srgbClr val="C00000"/>
              </a:buClr>
              <a:buFont typeface="Arial" panose="020B0604020202020204" pitchFamily="34" charset="0"/>
              <a:buChar char="•"/>
            </a:pPr>
            <a:r>
              <a:rPr lang="en-US" sz="1200" dirty="0">
                <a:ea typeface="Open Sans" panose="020B0606030504020204" pitchFamily="34" charset="0"/>
              </a:rPr>
              <a:t>Do you have a clear understanding of our Chapter’s Mission?</a:t>
            </a:r>
          </a:p>
          <a:p>
            <a:endParaRPr lang="en-US" dirty="0"/>
          </a:p>
        </p:txBody>
      </p:sp>
      <p:sp>
        <p:nvSpPr>
          <p:cNvPr id="4" name="Header Placeholder 3"/>
          <p:cNvSpPr>
            <a:spLocks noGrp="1"/>
          </p:cNvSpPr>
          <p:nvPr>
            <p:ph type="hdr" sz="quarter"/>
          </p:nvPr>
        </p:nvSpPr>
        <p:spPr/>
        <p:txBody>
          <a:bodyPr/>
          <a:lstStyle/>
          <a:p>
            <a:r>
              <a:rPr lang="en-US"/>
              <a:t>CFC ABC Board Orientation</a:t>
            </a:r>
          </a:p>
        </p:txBody>
      </p:sp>
      <p:sp>
        <p:nvSpPr>
          <p:cNvPr id="5" name="Slide Number Placeholder 4"/>
          <p:cNvSpPr>
            <a:spLocks noGrp="1"/>
          </p:cNvSpPr>
          <p:nvPr>
            <p:ph type="sldNum" sz="quarter" idx="5"/>
          </p:nvPr>
        </p:nvSpPr>
        <p:spPr/>
        <p:txBody>
          <a:bodyPr/>
          <a:lstStyle/>
          <a:p>
            <a:fld id="{9580DFF9-AB8C-4AE8-9A81-7E5761AD3560}" type="slidenum">
              <a:rPr lang="en-US" smtClean="0"/>
              <a:t>23</a:t>
            </a:fld>
            <a:endParaRPr lang="en-US"/>
          </a:p>
        </p:txBody>
      </p:sp>
    </p:spTree>
    <p:extLst>
      <p:ext uri="{BB962C8B-B14F-4D97-AF65-F5344CB8AC3E}">
        <p14:creationId xmlns:p14="http://schemas.microsoft.com/office/powerpoint/2010/main" val="4201673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your mission</a:t>
            </a:r>
          </a:p>
        </p:txBody>
      </p:sp>
      <p:sp>
        <p:nvSpPr>
          <p:cNvPr id="4" name="Header Placeholder 3"/>
          <p:cNvSpPr>
            <a:spLocks noGrp="1"/>
          </p:cNvSpPr>
          <p:nvPr>
            <p:ph type="hdr" sz="quarter"/>
          </p:nvPr>
        </p:nvSpPr>
        <p:spPr/>
        <p:txBody>
          <a:bodyPr/>
          <a:lstStyle/>
          <a:p>
            <a:r>
              <a:rPr lang="en-US"/>
              <a:t>CFC ABC Board Orientation</a:t>
            </a:r>
          </a:p>
        </p:txBody>
      </p:sp>
      <p:sp>
        <p:nvSpPr>
          <p:cNvPr id="5" name="Slide Number Placeholder 4"/>
          <p:cNvSpPr>
            <a:spLocks noGrp="1"/>
          </p:cNvSpPr>
          <p:nvPr>
            <p:ph type="sldNum" sz="quarter" idx="5"/>
          </p:nvPr>
        </p:nvSpPr>
        <p:spPr/>
        <p:txBody>
          <a:bodyPr/>
          <a:lstStyle/>
          <a:p>
            <a:fld id="{9580DFF9-AB8C-4AE8-9A81-7E5761AD3560}" type="slidenum">
              <a:rPr lang="en-US" smtClean="0"/>
              <a:t>26</a:t>
            </a:fld>
            <a:endParaRPr lang="en-US"/>
          </a:p>
        </p:txBody>
      </p:sp>
    </p:spTree>
    <p:extLst>
      <p:ext uri="{BB962C8B-B14F-4D97-AF65-F5344CB8AC3E}">
        <p14:creationId xmlns:p14="http://schemas.microsoft.com/office/powerpoint/2010/main" val="2218488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CFC ABC Board Orientation</a:t>
            </a:r>
          </a:p>
        </p:txBody>
      </p:sp>
      <p:sp>
        <p:nvSpPr>
          <p:cNvPr id="5" name="Slide Number Placeholder 4"/>
          <p:cNvSpPr>
            <a:spLocks noGrp="1"/>
          </p:cNvSpPr>
          <p:nvPr>
            <p:ph type="sldNum" sz="quarter" idx="5"/>
          </p:nvPr>
        </p:nvSpPr>
        <p:spPr/>
        <p:txBody>
          <a:bodyPr/>
          <a:lstStyle/>
          <a:p>
            <a:fld id="{9580DFF9-AB8C-4AE8-9A81-7E5761AD3560}" type="slidenum">
              <a:rPr lang="en-US" smtClean="0"/>
              <a:t>27</a:t>
            </a:fld>
            <a:endParaRPr lang="en-US"/>
          </a:p>
        </p:txBody>
      </p:sp>
    </p:spTree>
    <p:extLst>
      <p:ext uri="{BB962C8B-B14F-4D97-AF65-F5344CB8AC3E}">
        <p14:creationId xmlns:p14="http://schemas.microsoft.com/office/powerpoint/2010/main" val="3898784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CFC ABC Board Orientation</a:t>
            </a: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80DFF9-AB8C-4AE8-9A81-7E5761AD35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994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0"/>
              </a:spcBef>
            </a:pPr>
            <a:r>
              <a:rPr lang="en-US" dirty="0"/>
              <a:t>Provide Proper Financial Oversight</a:t>
            </a:r>
          </a:p>
          <a:p>
            <a:pPr>
              <a:lnSpc>
                <a:spcPct val="110000"/>
              </a:lnSpc>
              <a:spcBef>
                <a:spcPts val="0"/>
              </a:spcBef>
            </a:pPr>
            <a:endParaRPr lang="en-US" dirty="0"/>
          </a:p>
          <a:p>
            <a:pPr>
              <a:lnSpc>
                <a:spcPct val="110000"/>
              </a:lnSpc>
              <a:spcBef>
                <a:spcPts val="0"/>
              </a:spcBef>
            </a:pPr>
            <a:r>
              <a:rPr lang="en-US" dirty="0"/>
              <a:t>While day-to-day accounting and financial decisions are the responsibility of the Chapter President, the Board must establish the framework in which the President operates such as:</a:t>
            </a:r>
          </a:p>
          <a:p>
            <a:pPr lvl="1">
              <a:lnSpc>
                <a:spcPct val="110000"/>
              </a:lnSpc>
              <a:spcBef>
                <a:spcPts val="0"/>
              </a:spcBef>
            </a:pPr>
            <a:r>
              <a:rPr lang="en-US" dirty="0"/>
              <a:t>Separation of Duties</a:t>
            </a:r>
          </a:p>
          <a:p>
            <a:pPr lvl="1">
              <a:lnSpc>
                <a:spcPct val="110000"/>
              </a:lnSpc>
              <a:spcBef>
                <a:spcPts val="0"/>
              </a:spcBef>
            </a:pPr>
            <a:r>
              <a:rPr lang="en-US" altLang="en-US" dirty="0"/>
              <a:t>Signatures and Authorizations</a:t>
            </a:r>
          </a:p>
          <a:p>
            <a:pPr lvl="1">
              <a:lnSpc>
                <a:spcPct val="110000"/>
              </a:lnSpc>
              <a:spcBef>
                <a:spcPts val="0"/>
              </a:spcBef>
            </a:pPr>
            <a:r>
              <a:rPr lang="en-US" altLang="en-US" dirty="0"/>
              <a:t>Good-Governance Policies</a:t>
            </a:r>
          </a:p>
          <a:p>
            <a:pPr lvl="2">
              <a:lnSpc>
                <a:spcPct val="110000"/>
              </a:lnSpc>
              <a:spcBef>
                <a:spcPts val="0"/>
              </a:spcBef>
            </a:pPr>
            <a:r>
              <a:rPr lang="en-US" altLang="en-US" dirty="0"/>
              <a:t>Conflict of Interest policy</a:t>
            </a:r>
          </a:p>
          <a:p>
            <a:pPr lvl="2">
              <a:lnSpc>
                <a:spcPct val="110000"/>
              </a:lnSpc>
              <a:spcBef>
                <a:spcPts val="0"/>
              </a:spcBef>
            </a:pPr>
            <a:r>
              <a:rPr lang="en-US" altLang="en-US" dirty="0"/>
              <a:t>Document retention policy</a:t>
            </a:r>
          </a:p>
          <a:p>
            <a:pPr lvl="2">
              <a:lnSpc>
                <a:spcPct val="110000"/>
              </a:lnSpc>
              <a:spcBef>
                <a:spcPts val="0"/>
              </a:spcBef>
            </a:pPr>
            <a:r>
              <a:rPr lang="en-US" altLang="en-US" dirty="0"/>
              <a:t>Whistle Blower policy</a:t>
            </a:r>
          </a:p>
          <a:p>
            <a:pPr lvl="1">
              <a:lnSpc>
                <a:spcPct val="110000"/>
              </a:lnSpc>
              <a:spcBef>
                <a:spcPts val="0"/>
              </a:spcBef>
            </a:pPr>
            <a:r>
              <a:rPr lang="en-US" altLang="en-US" dirty="0"/>
              <a:t> Annual Budget</a:t>
            </a:r>
          </a:p>
          <a:p>
            <a:pPr lvl="1">
              <a:lnSpc>
                <a:spcPct val="110000"/>
              </a:lnSpc>
              <a:spcBef>
                <a:spcPts val="0"/>
              </a:spcBef>
            </a:pPr>
            <a:r>
              <a:rPr lang="en-US" altLang="en-US" dirty="0"/>
              <a:t>Cash Flow and Budgeted vs. Actual Expenses and Income</a:t>
            </a:r>
          </a:p>
          <a:p>
            <a:endParaRPr lang="en-US" dirty="0"/>
          </a:p>
        </p:txBody>
      </p:sp>
      <p:sp>
        <p:nvSpPr>
          <p:cNvPr id="4" name="Header Placeholder 3"/>
          <p:cNvSpPr>
            <a:spLocks noGrp="1"/>
          </p:cNvSpPr>
          <p:nvPr>
            <p:ph type="hdr" sz="quarter"/>
          </p:nvPr>
        </p:nvSpPr>
        <p:spPr/>
        <p:txBody>
          <a:bodyPr/>
          <a:lstStyle/>
          <a:p>
            <a:r>
              <a:rPr lang="en-US"/>
              <a:t>CFC ABC Board Orientation</a:t>
            </a:r>
          </a:p>
        </p:txBody>
      </p:sp>
      <p:sp>
        <p:nvSpPr>
          <p:cNvPr id="5" name="Slide Number Placeholder 4"/>
          <p:cNvSpPr>
            <a:spLocks noGrp="1"/>
          </p:cNvSpPr>
          <p:nvPr>
            <p:ph type="sldNum" sz="quarter" idx="5"/>
          </p:nvPr>
        </p:nvSpPr>
        <p:spPr/>
        <p:txBody>
          <a:bodyPr/>
          <a:lstStyle/>
          <a:p>
            <a:fld id="{9580DFF9-AB8C-4AE8-9A81-7E5761AD3560}" type="slidenum">
              <a:rPr lang="en-US" smtClean="0"/>
              <a:t>30</a:t>
            </a:fld>
            <a:endParaRPr lang="en-US"/>
          </a:p>
        </p:txBody>
      </p:sp>
    </p:spTree>
    <p:extLst>
      <p:ext uri="{BB962C8B-B14F-4D97-AF65-F5344CB8AC3E}">
        <p14:creationId xmlns:p14="http://schemas.microsoft.com/office/powerpoint/2010/main" val="4026652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CFC ABC Board Orientation</a:t>
            </a: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80DFF9-AB8C-4AE8-9A81-7E5761AD35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0274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0"/>
              </a:spcBef>
            </a:pPr>
            <a:r>
              <a:rPr lang="en-US" sz="1200" dirty="0"/>
              <a:t>What is the #1 reason that you volunteer with the Chapter?</a:t>
            </a:r>
            <a:endParaRPr lang="en-US" dirty="0"/>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CFC ABC Board Orientation</a:t>
            </a: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80DFF9-AB8C-4AE8-9A81-7E5761AD35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968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C00000"/>
              </a:buClr>
              <a:buFont typeface="Arial" pitchFamily="34" charset="0"/>
              <a:buChar char="•"/>
              <a:tabLst>
                <a:tab pos="1377950" algn="l"/>
              </a:tabLst>
            </a:pPr>
            <a:r>
              <a:rPr lang="en-US" sz="1200" dirty="0"/>
              <a:t>Motivations: Why do People </a:t>
            </a:r>
            <a:r>
              <a:rPr lang="en-US" sz="1200" dirty="0" err="1"/>
              <a:t>Volutneer</a:t>
            </a:r>
            <a:r>
              <a:rPr lang="en-US" sz="1200" dirty="0"/>
              <a:t>?</a:t>
            </a:r>
          </a:p>
          <a:p>
            <a:pPr>
              <a:buClr>
                <a:srgbClr val="C00000"/>
              </a:buClr>
              <a:buFont typeface="Arial" pitchFamily="34" charset="0"/>
              <a:buChar char="•"/>
              <a:tabLst>
                <a:tab pos="1377950" algn="l"/>
              </a:tabLst>
            </a:pPr>
            <a:endParaRPr lang="en-US" sz="1200" dirty="0"/>
          </a:p>
          <a:p>
            <a:pPr>
              <a:buClr>
                <a:srgbClr val="C00000"/>
              </a:buClr>
              <a:buFont typeface="Arial" pitchFamily="34" charset="0"/>
              <a:buChar char="•"/>
              <a:tabLst>
                <a:tab pos="1377950" algn="l"/>
              </a:tabLst>
            </a:pPr>
            <a:r>
              <a:rPr lang="en-US" sz="1200" dirty="0"/>
              <a:t>96%	To make a contribution </a:t>
            </a:r>
          </a:p>
          <a:p>
            <a:pPr>
              <a:buClr>
                <a:srgbClr val="C00000"/>
              </a:buClr>
              <a:buFont typeface="Arial" pitchFamily="34" charset="0"/>
              <a:buChar char="•"/>
              <a:tabLst>
                <a:tab pos="1377950" algn="l"/>
              </a:tabLst>
            </a:pPr>
            <a:r>
              <a:rPr lang="en-US" sz="1200" dirty="0"/>
              <a:t>74%	To use skills/experiences</a:t>
            </a:r>
          </a:p>
          <a:p>
            <a:pPr>
              <a:buClr>
                <a:srgbClr val="C00000"/>
              </a:buClr>
              <a:buFont typeface="Arial" pitchFamily="34" charset="0"/>
              <a:buChar char="•"/>
              <a:tabLst>
                <a:tab pos="1377950" algn="l"/>
              </a:tabLst>
            </a:pPr>
            <a:r>
              <a:rPr lang="en-US" sz="1200" dirty="0"/>
              <a:t>64%	Personally affected by cause/effort</a:t>
            </a:r>
          </a:p>
          <a:p>
            <a:pPr>
              <a:buClr>
                <a:srgbClr val="C00000"/>
              </a:buClr>
              <a:buFont typeface="Arial" pitchFamily="34" charset="0"/>
              <a:buChar char="•"/>
              <a:tabLst>
                <a:tab pos="1377950" algn="l"/>
              </a:tabLst>
            </a:pPr>
            <a:r>
              <a:rPr lang="en-US" sz="1200" dirty="0"/>
              <a:t>48%	Explore my own strengths</a:t>
            </a:r>
          </a:p>
          <a:p>
            <a:pPr>
              <a:buClr>
                <a:srgbClr val="C00000"/>
              </a:buClr>
              <a:buFont typeface="Arial" pitchFamily="34" charset="0"/>
              <a:buChar char="•"/>
              <a:tabLst>
                <a:tab pos="1377950" algn="l"/>
              </a:tabLst>
            </a:pPr>
            <a:r>
              <a:rPr lang="en-US" sz="1200" dirty="0"/>
              <a:t>48%	To Network</a:t>
            </a:r>
          </a:p>
          <a:p>
            <a:pPr>
              <a:buClr>
                <a:srgbClr val="C00000"/>
              </a:buClr>
              <a:buFont typeface="Arial" pitchFamily="34" charset="0"/>
              <a:buChar char="•"/>
              <a:tabLst>
                <a:tab pos="1377950" algn="l"/>
              </a:tabLst>
            </a:pPr>
            <a:r>
              <a:rPr lang="en-US" sz="1200" dirty="0"/>
              <a:t>47%	Friends volunteer/fun</a:t>
            </a:r>
          </a:p>
          <a:p>
            <a:pPr>
              <a:buClr>
                <a:srgbClr val="C00000"/>
              </a:buClr>
              <a:buFont typeface="Arial" pitchFamily="34" charset="0"/>
              <a:buChar char="•"/>
              <a:tabLst>
                <a:tab pos="1377950" algn="l"/>
              </a:tabLst>
            </a:pPr>
            <a:r>
              <a:rPr lang="en-US" sz="1200" dirty="0"/>
              <a:t>23%	Improve job opportunities</a:t>
            </a:r>
          </a:p>
          <a:p>
            <a:endParaRPr lang="en-US" b="1" dirty="0"/>
          </a:p>
          <a:p>
            <a:r>
              <a:rPr lang="en-US" b="1" dirty="0"/>
              <a:t>What are some ways that ABC members can volunteer?</a:t>
            </a:r>
          </a:p>
          <a:p>
            <a:r>
              <a:rPr lang="en-US" b="1" dirty="0"/>
              <a:t>Who can name the current ABC Committees for 2023?</a:t>
            </a:r>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CFC ABC Board Orientation</a:t>
            </a: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80DFF9-AB8C-4AE8-9A81-7E5761AD35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451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dirty="0">
                <a:effectLst/>
                <a:latin typeface="Univers" panose="020B0503020202020204" pitchFamily="34" charset="0"/>
                <a:ea typeface="Times New Roman" panose="02020603050405020304" pitchFamily="18" charset="0"/>
                <a:cs typeface="Calibri" panose="020F0502020204030204" pitchFamily="34" charset="0"/>
              </a:rPr>
              <a:t>minimum of 8 out of 10 scheduled Board meetings - maximum of 2 of those meetings can be via Zoom</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Univers" panose="020B0503020202020204" pitchFamily="34" charset="0"/>
                <a:ea typeface="Times New Roman" panose="02020603050405020304" pitchFamily="18" charset="0"/>
              </a:rPr>
              <a:t>To come prepared to discuss the issues and business to be addressed at scheduled meetings, having read the agenda and all background material relevant to the topics at hand.</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Univers" panose="020B0503020202020204" pitchFamily="34" charset="0"/>
                <a:ea typeface="Times New Roman" panose="02020603050405020304" pitchFamily="18" charset="0"/>
              </a:rPr>
              <a:t>To work with and respect the opinions of my peers who service this board, and to leave my personal prejudices out of all board discussions.</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Univers" panose="020B0503020202020204" pitchFamily="34" charset="0"/>
                <a:ea typeface="Times New Roman" panose="02020603050405020304" pitchFamily="18" charset="0"/>
              </a:rPr>
              <a:t>To always act for the good of ABC Central Florida.</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Univers" panose="020B0503020202020204" pitchFamily="34" charset="0"/>
                <a:ea typeface="Times New Roman" panose="02020603050405020304" pitchFamily="18" charset="0"/>
              </a:rPr>
              <a:t>To represent ABC Central Florida in a positive and supportive manner at all times and in all places.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Univers" panose="020B0503020202020204" pitchFamily="34" charset="0"/>
                <a:ea typeface="Times New Roman" panose="02020603050405020304" pitchFamily="18" charset="0"/>
                <a:cs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r>
              <a:rPr lang="en-US"/>
              <a:t>CFC ABC Board Orientation</a:t>
            </a:r>
          </a:p>
        </p:txBody>
      </p:sp>
      <p:sp>
        <p:nvSpPr>
          <p:cNvPr id="5" name="Slide Number Placeholder 4"/>
          <p:cNvSpPr>
            <a:spLocks noGrp="1"/>
          </p:cNvSpPr>
          <p:nvPr>
            <p:ph type="sldNum" sz="quarter" idx="5"/>
          </p:nvPr>
        </p:nvSpPr>
        <p:spPr/>
        <p:txBody>
          <a:bodyPr/>
          <a:lstStyle/>
          <a:p>
            <a:fld id="{9580DFF9-AB8C-4AE8-9A81-7E5761AD3560}" type="slidenum">
              <a:rPr lang="en-US" smtClean="0"/>
              <a:t>39</a:t>
            </a:fld>
            <a:endParaRPr lang="en-US"/>
          </a:p>
        </p:txBody>
      </p:sp>
    </p:spTree>
    <p:extLst>
      <p:ext uri="{BB962C8B-B14F-4D97-AF65-F5344CB8AC3E}">
        <p14:creationId xmlns:p14="http://schemas.microsoft.com/office/powerpoint/2010/main" val="2316126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CFC ABC Board Orientation</a:t>
            </a:r>
          </a:p>
        </p:txBody>
      </p:sp>
      <p:sp>
        <p:nvSpPr>
          <p:cNvPr id="5" name="Slide Number Placeholder 4"/>
          <p:cNvSpPr>
            <a:spLocks noGrp="1"/>
          </p:cNvSpPr>
          <p:nvPr>
            <p:ph type="sldNum" sz="quarter" idx="5"/>
          </p:nvPr>
        </p:nvSpPr>
        <p:spPr/>
        <p:txBody>
          <a:bodyPr/>
          <a:lstStyle/>
          <a:p>
            <a:fld id="{9580DFF9-AB8C-4AE8-9A81-7E5761AD3560}" type="slidenum">
              <a:rPr lang="en-US" smtClean="0"/>
              <a:t>3</a:t>
            </a:fld>
            <a:endParaRPr lang="en-US"/>
          </a:p>
        </p:txBody>
      </p:sp>
    </p:spTree>
    <p:extLst>
      <p:ext uri="{BB962C8B-B14F-4D97-AF65-F5344CB8AC3E}">
        <p14:creationId xmlns:p14="http://schemas.microsoft.com/office/powerpoint/2010/main" val="17068632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dirty="0">
                <a:effectLst/>
                <a:latin typeface="Univers" panose="020B0503020202020204" pitchFamily="34" charset="0"/>
                <a:ea typeface="Times New Roman" panose="02020603050405020304" pitchFamily="18" charset="0"/>
                <a:cs typeface="Calibri" panose="020F0502020204030204" pitchFamily="34" charset="0"/>
              </a:rPr>
              <a:t>Contribute to Central Florida Chapter ABC PAC.*</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Univers" panose="020B0503020202020204" pitchFamily="34" charset="0"/>
                <a:ea typeface="Times New Roman" panose="02020603050405020304" pitchFamily="18" charset="0"/>
                <a:cs typeface="Calibri" panose="020F0502020204030204" pitchFamily="34" charset="0"/>
              </a:rPr>
              <a:t>Annually contribute to the Free Enterprise Alliance.*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Univers" panose="020B0503020202020204" pitchFamily="34" charset="0"/>
                <a:ea typeface="Times New Roman" panose="02020603050405020304" pitchFamily="18" charset="0"/>
                <a:cs typeface="Calibri" panose="020F0502020204030204" pitchFamily="34" charset="0"/>
              </a:rPr>
              <a:t>Annually contribute to the Trimmer Construction Education Fund.</a:t>
            </a:r>
            <a:endParaRPr lang="en-US"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800" dirty="0">
                <a:effectLst/>
                <a:latin typeface="Univers" panose="020B0503020202020204" pitchFamily="34" charset="0"/>
                <a:ea typeface="Times New Roman" panose="02020603050405020304" pitchFamily="18" charset="0"/>
                <a:cs typeface="Calibri" panose="020F0502020204030204" pitchFamily="34" charset="0"/>
              </a:rPr>
              <a:t>one ABC of Florida </a:t>
            </a:r>
            <a:r>
              <a:rPr lang="en-US" sz="1800" dirty="0" err="1">
                <a:effectLst/>
                <a:latin typeface="Univers" panose="020B0503020202020204" pitchFamily="34" charset="0"/>
                <a:ea typeface="Times New Roman" panose="02020603050405020304" pitchFamily="18" charset="0"/>
                <a:cs typeface="Calibri" panose="020F0502020204030204" pitchFamily="34" charset="0"/>
              </a:rPr>
              <a:t>LegCon</a:t>
            </a:r>
            <a:r>
              <a:rPr lang="en-US" sz="1800" dirty="0">
                <a:effectLst/>
                <a:latin typeface="Univers" panose="020B0503020202020204" pitchFamily="34" charset="0"/>
                <a:ea typeface="Times New Roman" panose="02020603050405020304" pitchFamily="18" charset="0"/>
                <a:cs typeface="Calibri" panose="020F0502020204030204" pitchFamily="34" charset="0"/>
              </a:rPr>
              <a:t> and one ABC of Florida Planning Conference within three-year term</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Univers" panose="020B0503020202020204" pitchFamily="34" charset="0"/>
                <a:ea typeface="Times New Roman" panose="02020603050405020304" pitchFamily="18" charset="0"/>
              </a:rPr>
              <a:t>To encourage members of the ownership/management team in my company to contribute to National ABC PAC.*</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r>
              <a:rPr lang="en-US"/>
              <a:t>CFC ABC Board Orientation</a:t>
            </a:r>
          </a:p>
        </p:txBody>
      </p:sp>
      <p:sp>
        <p:nvSpPr>
          <p:cNvPr id="5" name="Slide Number Placeholder 4"/>
          <p:cNvSpPr>
            <a:spLocks noGrp="1"/>
          </p:cNvSpPr>
          <p:nvPr>
            <p:ph type="sldNum" sz="quarter" idx="5"/>
          </p:nvPr>
        </p:nvSpPr>
        <p:spPr/>
        <p:txBody>
          <a:bodyPr/>
          <a:lstStyle/>
          <a:p>
            <a:fld id="{9580DFF9-AB8C-4AE8-9A81-7E5761AD3560}" type="slidenum">
              <a:rPr lang="en-US" smtClean="0"/>
              <a:t>40</a:t>
            </a:fld>
            <a:endParaRPr lang="en-US"/>
          </a:p>
        </p:txBody>
      </p:sp>
    </p:spTree>
    <p:extLst>
      <p:ext uri="{BB962C8B-B14F-4D97-AF65-F5344CB8AC3E}">
        <p14:creationId xmlns:p14="http://schemas.microsoft.com/office/powerpoint/2010/main" val="738774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dirty="0">
                <a:effectLst/>
                <a:latin typeface="Univers" panose="020B0503020202020204" pitchFamily="34" charset="0"/>
                <a:ea typeface="Times New Roman" panose="02020603050405020304" pitchFamily="18" charset="0"/>
                <a:cs typeface="Calibri" panose="020F0502020204030204" pitchFamily="34" charset="0"/>
              </a:rPr>
              <a:t>Actively serve on a committee </a:t>
            </a:r>
          </a:p>
          <a:p>
            <a:pPr marL="342900" marR="0" lvl="0" indent="-342900">
              <a:spcBef>
                <a:spcPts val="0"/>
              </a:spcBef>
              <a:spcAft>
                <a:spcPts val="0"/>
              </a:spcAft>
              <a:buFont typeface="Symbol" panose="05050102010706020507" pitchFamily="18" charset="2"/>
              <a:buChar char=""/>
            </a:pPr>
            <a:r>
              <a:rPr lang="en-US" sz="1800" dirty="0">
                <a:effectLst/>
                <a:latin typeface="Univers" panose="020B0503020202020204" pitchFamily="34" charset="0"/>
                <a:ea typeface="Times New Roman" panose="02020603050405020304" pitchFamily="18" charset="0"/>
                <a:cs typeface="Calibri" panose="020F0502020204030204" pitchFamily="34" charset="0"/>
              </a:rPr>
              <a:t>or secure active participation on a committee from other employees in company</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Univers" panose="020B0503020202020204" pitchFamily="34" charset="0"/>
                <a:ea typeface="Times New Roman" panose="02020603050405020304" pitchFamily="18" charset="0"/>
                <a:cs typeface="Calibri" panose="020F0502020204030204" pitchFamily="34" charset="0"/>
              </a:rPr>
              <a:t>I will annually attend at least 2 out of 4 major Central Florida Chapter events</a:t>
            </a:r>
          </a:p>
          <a:p>
            <a:pPr marL="0" marR="0" lvl="0" indent="0">
              <a:spcBef>
                <a:spcPts val="0"/>
              </a:spcBef>
              <a:spcAft>
                <a:spcPts val="0"/>
              </a:spcAft>
              <a:buFont typeface="Symbol" panose="05050102010706020507" pitchFamily="18" charset="2"/>
              <a:buNone/>
            </a:pPr>
            <a:r>
              <a:rPr lang="en-US" sz="1800" dirty="0">
                <a:effectLst/>
                <a:latin typeface="Univers" panose="020B0503020202020204" pitchFamily="34" charset="0"/>
                <a:ea typeface="Times New Roman" panose="02020603050405020304" pitchFamily="18" charset="0"/>
                <a:cs typeface="Calibri" panose="020F0502020204030204" pitchFamily="34" charset="0"/>
              </a:rPr>
              <a:t> including the EIC Awards Banquet, the GC Connect, the Technology and Innovation Conference, and the Expo.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Univers" panose="020B0503020202020204" pitchFamily="34" charset="0"/>
                <a:ea typeface="Times New Roman" panose="02020603050405020304" pitchFamily="18" charset="0"/>
              </a:rPr>
              <a:t>To attend either the ABC National Convention or the ABC National Legislative Conference at least once during my three-year term.</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r>
              <a:rPr lang="en-US"/>
              <a:t>CFC ABC Board Orientation</a:t>
            </a:r>
          </a:p>
        </p:txBody>
      </p:sp>
      <p:sp>
        <p:nvSpPr>
          <p:cNvPr id="5" name="Slide Number Placeholder 4"/>
          <p:cNvSpPr>
            <a:spLocks noGrp="1"/>
          </p:cNvSpPr>
          <p:nvPr>
            <p:ph type="sldNum" sz="quarter" idx="5"/>
          </p:nvPr>
        </p:nvSpPr>
        <p:spPr/>
        <p:txBody>
          <a:bodyPr/>
          <a:lstStyle/>
          <a:p>
            <a:fld id="{9580DFF9-AB8C-4AE8-9A81-7E5761AD3560}" type="slidenum">
              <a:rPr lang="en-US" smtClean="0"/>
              <a:t>41</a:t>
            </a:fld>
            <a:endParaRPr lang="en-US"/>
          </a:p>
        </p:txBody>
      </p:sp>
    </p:spTree>
    <p:extLst>
      <p:ext uri="{BB962C8B-B14F-4D97-AF65-F5344CB8AC3E}">
        <p14:creationId xmlns:p14="http://schemas.microsoft.com/office/powerpoint/2010/main" val="981665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dirty="0">
                <a:effectLst/>
                <a:latin typeface="Univers" panose="020B0503020202020204" pitchFamily="34" charset="0"/>
                <a:ea typeface="Times New Roman" panose="02020603050405020304" pitchFamily="18" charset="0"/>
                <a:cs typeface="Calibri" panose="020F0502020204030204" pitchFamily="34" charset="0"/>
              </a:rPr>
              <a:t>Assist in the recruiting 2 members with at least one being a contractor member</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Univers" panose="020B0503020202020204" pitchFamily="34" charset="0"/>
                <a:ea typeface="Times New Roman" panose="02020603050405020304" pitchFamily="18" charset="0"/>
                <a:cs typeface="Calibri" panose="020F0502020204030204" pitchFamily="34" charset="0"/>
              </a:rPr>
              <a:t>I will annually call or contact at least one “at risk” member and successfully retain them, if possible, to the best of my ability</a:t>
            </a:r>
          </a:p>
          <a:p>
            <a:pPr marL="342900" marR="0" lvl="0" indent="-342900">
              <a:spcBef>
                <a:spcPts val="0"/>
              </a:spcBef>
              <a:spcAft>
                <a:spcPts val="0"/>
              </a:spcAft>
              <a:buFont typeface="Symbol" panose="05050102010706020507" pitchFamily="18" charset="2"/>
              <a:buChar char=""/>
            </a:pPr>
            <a:r>
              <a:rPr lang="en-US" sz="1800" dirty="0">
                <a:effectLst/>
                <a:latin typeface="Univers" panose="020B0503020202020204" pitchFamily="34" charset="0"/>
                <a:ea typeface="Times New Roman" panose="02020603050405020304" pitchFamily="18" charset="0"/>
                <a:cs typeface="Calibri" panose="020F0502020204030204" pitchFamily="34" charset="0"/>
              </a:rPr>
              <a:t>Annually participate in the VIP Sponsorship program or comparable sponsorship</a:t>
            </a:r>
            <a:endParaRPr lang="en-US" dirty="0"/>
          </a:p>
        </p:txBody>
      </p:sp>
      <p:sp>
        <p:nvSpPr>
          <p:cNvPr id="4" name="Header Placeholder 3"/>
          <p:cNvSpPr>
            <a:spLocks noGrp="1"/>
          </p:cNvSpPr>
          <p:nvPr>
            <p:ph type="hdr" sz="quarter"/>
          </p:nvPr>
        </p:nvSpPr>
        <p:spPr/>
        <p:txBody>
          <a:bodyPr/>
          <a:lstStyle/>
          <a:p>
            <a:r>
              <a:rPr lang="en-US"/>
              <a:t>CFC ABC Board Orientation</a:t>
            </a:r>
          </a:p>
        </p:txBody>
      </p:sp>
      <p:sp>
        <p:nvSpPr>
          <p:cNvPr id="5" name="Slide Number Placeholder 4"/>
          <p:cNvSpPr>
            <a:spLocks noGrp="1"/>
          </p:cNvSpPr>
          <p:nvPr>
            <p:ph type="sldNum" sz="quarter" idx="5"/>
          </p:nvPr>
        </p:nvSpPr>
        <p:spPr/>
        <p:txBody>
          <a:bodyPr/>
          <a:lstStyle/>
          <a:p>
            <a:fld id="{9580DFF9-AB8C-4AE8-9A81-7E5761AD3560}" type="slidenum">
              <a:rPr lang="en-US" smtClean="0"/>
              <a:t>42</a:t>
            </a:fld>
            <a:endParaRPr lang="en-US"/>
          </a:p>
        </p:txBody>
      </p:sp>
    </p:spTree>
    <p:extLst>
      <p:ext uri="{BB962C8B-B14F-4D97-AF65-F5344CB8AC3E}">
        <p14:creationId xmlns:p14="http://schemas.microsoft.com/office/powerpoint/2010/main" val="71568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CFC ABC has three focused areas of</a:t>
            </a:r>
            <a:r>
              <a:rPr lang="en-US" baseline="0" dirty="0">
                <a:solidFill>
                  <a:schemeClr val="tx1"/>
                </a:solidFill>
              </a:rPr>
              <a:t> service, </a:t>
            </a:r>
            <a:r>
              <a:rPr lang="en-US" dirty="0">
                <a:solidFill>
                  <a:schemeClr val="tx1"/>
                </a:solidFill>
              </a:rPr>
              <a:t>which help the members take advantage of all that ABC offers. The areas of focus</a:t>
            </a:r>
            <a:r>
              <a:rPr lang="en-US" baseline="0" dirty="0">
                <a:solidFill>
                  <a:schemeClr val="tx1"/>
                </a:solidFill>
              </a:rPr>
              <a:t> are</a:t>
            </a:r>
            <a:r>
              <a:rPr lang="en-US" dirty="0">
                <a:solidFill>
                  <a:schemeClr val="tx1"/>
                </a:solidFill>
              </a:rPr>
              <a:t>: Connections, Advocacy, Education, and Tools to Compete. The</a:t>
            </a:r>
            <a:r>
              <a:rPr lang="en-US" baseline="0" dirty="0">
                <a:solidFill>
                  <a:schemeClr val="tx1"/>
                </a:solidFill>
              </a:rPr>
              <a:t> chapter focuses on delivering exceptional services in these four </a:t>
            </a:r>
            <a:r>
              <a:rPr lang="en-US" dirty="0">
                <a:solidFill>
                  <a:schemeClr val="tx1"/>
                </a:solidFill>
              </a:rPr>
              <a:t>categories.</a:t>
            </a:r>
            <a:r>
              <a:rPr lang="en-US" baseline="0" dirty="0">
                <a:solidFill>
                  <a:schemeClr val="tx1"/>
                </a:solidFill>
              </a:rPr>
              <a:t> </a:t>
            </a:r>
            <a:endParaRPr lang="en-US" dirty="0">
              <a:solidFill>
                <a:schemeClr val="tx1"/>
              </a:solidFill>
            </a:endParaRPr>
          </a:p>
          <a:p>
            <a:endParaRPr lang="en-US" dirty="0"/>
          </a:p>
        </p:txBody>
      </p:sp>
      <p:sp>
        <p:nvSpPr>
          <p:cNvPr id="4" name="Header Placeholder 3"/>
          <p:cNvSpPr>
            <a:spLocks noGrp="1"/>
          </p:cNvSpPr>
          <p:nvPr>
            <p:ph type="hdr" sz="quarter"/>
          </p:nvPr>
        </p:nvSpPr>
        <p:spPr/>
        <p:txBody>
          <a:bodyPr/>
          <a:lstStyle/>
          <a:p>
            <a:r>
              <a:rPr lang="en-US"/>
              <a:t>CFC ABC Board Orientation</a:t>
            </a:r>
          </a:p>
        </p:txBody>
      </p:sp>
      <p:sp>
        <p:nvSpPr>
          <p:cNvPr id="5" name="Slide Number Placeholder 4"/>
          <p:cNvSpPr>
            <a:spLocks noGrp="1"/>
          </p:cNvSpPr>
          <p:nvPr>
            <p:ph type="sldNum" sz="quarter" idx="5"/>
          </p:nvPr>
        </p:nvSpPr>
        <p:spPr/>
        <p:txBody>
          <a:bodyPr/>
          <a:lstStyle/>
          <a:p>
            <a:fld id="{9580DFF9-AB8C-4AE8-9A81-7E5761AD3560}" type="slidenum">
              <a:rPr lang="en-US" smtClean="0"/>
              <a:t>45</a:t>
            </a:fld>
            <a:endParaRPr lang="en-US"/>
          </a:p>
        </p:txBody>
      </p:sp>
    </p:spTree>
    <p:extLst>
      <p:ext uri="{BB962C8B-B14F-4D97-AF65-F5344CB8AC3E}">
        <p14:creationId xmlns:p14="http://schemas.microsoft.com/office/powerpoint/2010/main" val="37623364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CFC ABC Board Orientation</a:t>
            </a:r>
          </a:p>
        </p:txBody>
      </p:sp>
      <p:sp>
        <p:nvSpPr>
          <p:cNvPr id="5" name="Slide Number Placeholder 4"/>
          <p:cNvSpPr>
            <a:spLocks noGrp="1"/>
          </p:cNvSpPr>
          <p:nvPr>
            <p:ph type="sldNum" sz="quarter" idx="5"/>
          </p:nvPr>
        </p:nvSpPr>
        <p:spPr/>
        <p:txBody>
          <a:bodyPr/>
          <a:lstStyle/>
          <a:p>
            <a:fld id="{9580DFF9-AB8C-4AE8-9A81-7E5761AD3560}" type="slidenum">
              <a:rPr lang="en-US" smtClean="0"/>
              <a:t>51</a:t>
            </a:fld>
            <a:endParaRPr lang="en-US"/>
          </a:p>
        </p:txBody>
      </p:sp>
    </p:spTree>
    <p:extLst>
      <p:ext uri="{BB962C8B-B14F-4D97-AF65-F5344CB8AC3E}">
        <p14:creationId xmlns:p14="http://schemas.microsoft.com/office/powerpoint/2010/main" val="7932431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2D59B6E2-7239-47DA-9308-B0F8C69D82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4064" indent="-286179" eaLnBrk="0" hangingPunct="0">
              <a:defRPr>
                <a:solidFill>
                  <a:schemeClr val="tx1"/>
                </a:solidFill>
                <a:latin typeface="Arial" panose="020B0604020202020204" pitchFamily="34" charset="0"/>
              </a:defRPr>
            </a:lvl2pPr>
            <a:lvl3pPr marL="1144715" indent="-228943" eaLnBrk="0" hangingPunct="0">
              <a:defRPr>
                <a:solidFill>
                  <a:schemeClr val="tx1"/>
                </a:solidFill>
                <a:latin typeface="Arial" panose="020B0604020202020204" pitchFamily="34" charset="0"/>
              </a:defRPr>
            </a:lvl3pPr>
            <a:lvl4pPr marL="1602600" indent="-228943" eaLnBrk="0" hangingPunct="0">
              <a:defRPr>
                <a:solidFill>
                  <a:schemeClr val="tx1"/>
                </a:solidFill>
                <a:latin typeface="Arial" panose="020B0604020202020204" pitchFamily="34" charset="0"/>
              </a:defRPr>
            </a:lvl4pPr>
            <a:lvl5pPr marL="2060486" indent="-228943" eaLnBrk="0" hangingPunct="0">
              <a:defRPr>
                <a:solidFill>
                  <a:schemeClr val="tx1"/>
                </a:solidFill>
                <a:latin typeface="Arial" panose="020B0604020202020204" pitchFamily="34" charset="0"/>
              </a:defRPr>
            </a:lvl5pPr>
            <a:lvl6pPr marL="2518372" indent="-228943" eaLnBrk="0" fontAlgn="base" hangingPunct="0">
              <a:spcBef>
                <a:spcPct val="0"/>
              </a:spcBef>
              <a:spcAft>
                <a:spcPct val="0"/>
              </a:spcAft>
              <a:defRPr>
                <a:solidFill>
                  <a:schemeClr val="tx1"/>
                </a:solidFill>
                <a:latin typeface="Arial" panose="020B0604020202020204" pitchFamily="34" charset="0"/>
              </a:defRPr>
            </a:lvl6pPr>
            <a:lvl7pPr marL="2976258" indent="-228943" eaLnBrk="0" fontAlgn="base" hangingPunct="0">
              <a:spcBef>
                <a:spcPct val="0"/>
              </a:spcBef>
              <a:spcAft>
                <a:spcPct val="0"/>
              </a:spcAft>
              <a:defRPr>
                <a:solidFill>
                  <a:schemeClr val="tx1"/>
                </a:solidFill>
                <a:latin typeface="Arial" panose="020B0604020202020204" pitchFamily="34" charset="0"/>
              </a:defRPr>
            </a:lvl7pPr>
            <a:lvl8pPr marL="3434144" indent="-228943" eaLnBrk="0" fontAlgn="base" hangingPunct="0">
              <a:spcBef>
                <a:spcPct val="0"/>
              </a:spcBef>
              <a:spcAft>
                <a:spcPct val="0"/>
              </a:spcAft>
              <a:defRPr>
                <a:solidFill>
                  <a:schemeClr val="tx1"/>
                </a:solidFill>
                <a:latin typeface="Arial" panose="020B0604020202020204" pitchFamily="34" charset="0"/>
              </a:defRPr>
            </a:lvl8pPr>
            <a:lvl9pPr marL="3892029" indent="-228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9C4973A-FEA9-4506-944C-E39A43763678}" type="slidenum">
              <a:rPr lang="en-US" altLang="en-US"/>
              <a:pPr eaLnBrk="1" hangingPunct="1"/>
              <a:t>53</a:t>
            </a:fld>
            <a:endParaRPr lang="en-US" altLang="en-US"/>
          </a:p>
        </p:txBody>
      </p:sp>
      <p:sp>
        <p:nvSpPr>
          <p:cNvPr id="13315" name="Rectangle 2">
            <a:extLst>
              <a:ext uri="{FF2B5EF4-FFF2-40B4-BE49-F238E27FC236}">
                <a16:creationId xmlns:a16="http://schemas.microsoft.com/office/drawing/2014/main" id="{B2D74CA3-8BB5-423E-9623-F9A5534DFB92}"/>
              </a:ext>
            </a:extLst>
          </p:cNvPr>
          <p:cNvSpPr>
            <a:spLocks noGrp="1" noRot="1" noChangeAspect="1" noChangeArrowheads="1" noTextEdit="1"/>
          </p:cNvSpPr>
          <p:nvPr>
            <p:ph type="sldImg"/>
          </p:nvPr>
        </p:nvSpPr>
        <p:spPr>
          <a:xfrm>
            <a:off x="430213" y="709613"/>
            <a:ext cx="6267450" cy="3525837"/>
          </a:xfrm>
          <a:ln/>
        </p:spPr>
      </p:sp>
      <p:sp>
        <p:nvSpPr>
          <p:cNvPr id="13316" name="Rectangle 3">
            <a:extLst>
              <a:ext uri="{FF2B5EF4-FFF2-40B4-BE49-F238E27FC236}">
                <a16:creationId xmlns:a16="http://schemas.microsoft.com/office/drawing/2014/main" id="{344DFF87-D745-4134-86BC-A8F8CF6023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 name="Header Placeholder 1">
            <a:extLst>
              <a:ext uri="{FF2B5EF4-FFF2-40B4-BE49-F238E27FC236}">
                <a16:creationId xmlns:a16="http://schemas.microsoft.com/office/drawing/2014/main" id="{F2417B44-F908-441C-BACB-43FA4305D3FD}"/>
              </a:ext>
            </a:extLst>
          </p:cNvPr>
          <p:cNvSpPr>
            <a:spLocks noGrp="1"/>
          </p:cNvSpPr>
          <p:nvPr>
            <p:ph type="hdr" sz="quarter"/>
          </p:nvPr>
        </p:nvSpPr>
        <p:spPr/>
        <p:txBody>
          <a:bodyPr/>
          <a:lstStyle/>
          <a:p>
            <a:r>
              <a:rPr lang="en-US"/>
              <a:t>CFC ABC Board Orientation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The board experience should be a positive one</a:t>
            </a:r>
          </a:p>
          <a:p>
            <a:r>
              <a:rPr lang="en-US" altLang="en-US" sz="1200" dirty="0"/>
              <a:t>The board is the caretaker of the organization</a:t>
            </a:r>
          </a:p>
          <a:p>
            <a:r>
              <a:rPr lang="en-US" altLang="en-US" sz="1200" dirty="0"/>
              <a:t>The board speaks as a whole, no board member should have more input or authority than others</a:t>
            </a:r>
          </a:p>
          <a:p>
            <a:r>
              <a:rPr lang="en-US" altLang="en-US" sz="1200" dirty="0"/>
              <a:t>Realize you “represent” the organization</a:t>
            </a:r>
          </a:p>
          <a:p>
            <a:r>
              <a:rPr lang="en-US" altLang="en-US" sz="1200" dirty="0"/>
              <a:t>Always ask questions as they arise (due diligence)</a:t>
            </a:r>
          </a:p>
          <a:p>
            <a:r>
              <a:rPr lang="en-US" altLang="en-US" sz="1200" b="1" dirty="0"/>
              <a:t>Thank you for your service and leadership of ABC.</a:t>
            </a:r>
          </a:p>
          <a:p>
            <a:endParaRPr lang="en-US" dirty="0"/>
          </a:p>
        </p:txBody>
      </p:sp>
      <p:sp>
        <p:nvSpPr>
          <p:cNvPr id="4" name="Header Placeholder 3"/>
          <p:cNvSpPr>
            <a:spLocks noGrp="1"/>
          </p:cNvSpPr>
          <p:nvPr>
            <p:ph type="hdr" sz="quarter"/>
          </p:nvPr>
        </p:nvSpPr>
        <p:spPr/>
        <p:txBody>
          <a:bodyPr/>
          <a:lstStyle/>
          <a:p>
            <a:r>
              <a:rPr lang="en-US"/>
              <a:t>CFC ABC Board Orientation</a:t>
            </a:r>
          </a:p>
        </p:txBody>
      </p:sp>
      <p:sp>
        <p:nvSpPr>
          <p:cNvPr id="5" name="Slide Number Placeholder 4"/>
          <p:cNvSpPr>
            <a:spLocks noGrp="1"/>
          </p:cNvSpPr>
          <p:nvPr>
            <p:ph type="sldNum" sz="quarter" idx="5"/>
          </p:nvPr>
        </p:nvSpPr>
        <p:spPr/>
        <p:txBody>
          <a:bodyPr/>
          <a:lstStyle/>
          <a:p>
            <a:fld id="{9580DFF9-AB8C-4AE8-9A81-7E5761AD3560}" type="slidenum">
              <a:rPr lang="en-US" smtClean="0"/>
              <a:t>62</a:t>
            </a:fld>
            <a:endParaRPr lang="en-US"/>
          </a:p>
        </p:txBody>
      </p:sp>
    </p:spTree>
    <p:extLst>
      <p:ext uri="{BB962C8B-B14F-4D97-AF65-F5344CB8AC3E}">
        <p14:creationId xmlns:p14="http://schemas.microsoft.com/office/powerpoint/2010/main" val="655648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426686" indent="-411446">
              <a:lnSpc>
                <a:spcPct val="150000"/>
              </a:lnSpc>
              <a:spcBef>
                <a:spcPts val="918"/>
              </a:spcBef>
              <a:buFont typeface="Arial"/>
              <a:buChar char="•"/>
              <a:tabLst>
                <a:tab pos="426686" algn="l"/>
              </a:tabLst>
            </a:pPr>
            <a:r>
              <a:rPr lang="en-US" sz="1200" spc="-30" dirty="0">
                <a:latin typeface="Arial" panose="020B0604020202020204" pitchFamily="34" charset="0"/>
                <a:ea typeface="Open Sans" panose="020B0606030504020204" pitchFamily="34" charset="0"/>
                <a:cs typeface="Arial" panose="020B0604020202020204" pitchFamily="34" charset="0"/>
              </a:rPr>
              <a:t>A</a:t>
            </a:r>
            <a:r>
              <a:rPr lang="en-US" sz="1200" spc="-24" dirty="0">
                <a:latin typeface="Arial" panose="020B0604020202020204" pitchFamily="34" charset="0"/>
                <a:ea typeface="Open Sans" panose="020B0606030504020204" pitchFamily="34" charset="0"/>
                <a:cs typeface="Arial" panose="020B0604020202020204" pitchFamily="34" charset="0"/>
              </a:rPr>
              <a:t>BC</a:t>
            </a:r>
            <a:r>
              <a:rPr lang="en-US" sz="1200" spc="6" dirty="0">
                <a:latin typeface="Arial" panose="020B0604020202020204" pitchFamily="34" charset="0"/>
                <a:ea typeface="Open Sans" panose="020B0606030504020204" pitchFamily="34" charset="0"/>
                <a:cs typeface="Arial" panose="020B0604020202020204" pitchFamily="34" charset="0"/>
              </a:rPr>
              <a:t> </a:t>
            </a:r>
            <a:r>
              <a:rPr lang="en-US" sz="1200" spc="-6" dirty="0">
                <a:latin typeface="Arial" panose="020B0604020202020204" pitchFamily="34" charset="0"/>
                <a:ea typeface="Open Sans" panose="020B0606030504020204" pitchFamily="34" charset="0"/>
                <a:cs typeface="Arial" panose="020B0604020202020204" pitchFamily="34" charset="0"/>
              </a:rPr>
              <a:t>n</a:t>
            </a:r>
            <a:r>
              <a:rPr lang="en-US" sz="1200" spc="-18" dirty="0">
                <a:latin typeface="Arial" panose="020B0604020202020204" pitchFamily="34" charset="0"/>
                <a:ea typeface="Open Sans" panose="020B0606030504020204" pitchFamily="34" charset="0"/>
                <a:cs typeface="Arial" panose="020B0604020202020204" pitchFamily="34" charset="0"/>
              </a:rPr>
              <a:t>o</a:t>
            </a:r>
            <a:r>
              <a:rPr lang="en-US" sz="1200" spc="-30" dirty="0">
                <a:latin typeface="Arial" panose="020B0604020202020204" pitchFamily="34" charset="0"/>
                <a:ea typeface="Open Sans" panose="020B0606030504020204" pitchFamily="34" charset="0"/>
                <a:cs typeface="Arial" panose="020B0604020202020204" pitchFamily="34" charset="0"/>
              </a:rPr>
              <a:t>w</a:t>
            </a:r>
            <a:r>
              <a:rPr lang="en-US" sz="1200" spc="18" dirty="0">
                <a:latin typeface="Arial" panose="020B0604020202020204" pitchFamily="34" charset="0"/>
                <a:ea typeface="Open Sans" panose="020B0606030504020204" pitchFamily="34" charset="0"/>
                <a:cs typeface="Arial" panose="020B0604020202020204" pitchFamily="34" charset="0"/>
              </a:rPr>
              <a:t> </a:t>
            </a:r>
            <a:r>
              <a:rPr lang="en-US" sz="1200" spc="-30" dirty="0">
                <a:latin typeface="Arial" panose="020B0604020202020204" pitchFamily="34" charset="0"/>
                <a:ea typeface="Open Sans" panose="020B0606030504020204" pitchFamily="34" charset="0"/>
                <a:cs typeface="Arial" panose="020B0604020202020204" pitchFamily="34" charset="0"/>
              </a:rPr>
              <a:t>ha</a:t>
            </a:r>
            <a:r>
              <a:rPr lang="en-US" sz="1200" spc="-18" dirty="0">
                <a:latin typeface="Arial" panose="020B0604020202020204" pitchFamily="34" charset="0"/>
                <a:ea typeface="Open Sans" panose="020B0606030504020204" pitchFamily="34" charset="0"/>
                <a:cs typeface="Arial" panose="020B0604020202020204" pitchFamily="34" charset="0"/>
              </a:rPr>
              <a:t>s</a:t>
            </a:r>
            <a:r>
              <a:rPr lang="en-US" sz="1200" spc="12" dirty="0">
                <a:latin typeface="Arial" panose="020B0604020202020204" pitchFamily="34" charset="0"/>
                <a:ea typeface="Open Sans" panose="020B0606030504020204" pitchFamily="34" charset="0"/>
                <a:cs typeface="Arial" panose="020B0604020202020204" pitchFamily="34" charset="0"/>
              </a:rPr>
              <a:t> 68 </a:t>
            </a:r>
            <a:r>
              <a:rPr lang="en-US" sz="1200" spc="-30" dirty="0">
                <a:latin typeface="Arial" panose="020B0604020202020204" pitchFamily="34" charset="0"/>
                <a:ea typeface="Open Sans" panose="020B0606030504020204" pitchFamily="34" charset="0"/>
                <a:cs typeface="Arial" panose="020B0604020202020204" pitchFamily="34" charset="0"/>
              </a:rPr>
              <a:t>Cha</a:t>
            </a:r>
            <a:r>
              <a:rPr lang="en-US" sz="1200" spc="-18" dirty="0">
                <a:latin typeface="Arial" panose="020B0604020202020204" pitchFamily="34" charset="0"/>
                <a:ea typeface="Open Sans" panose="020B0606030504020204" pitchFamily="34" charset="0"/>
                <a:cs typeface="Arial" panose="020B0604020202020204" pitchFamily="34" charset="0"/>
              </a:rPr>
              <a:t>p</a:t>
            </a:r>
            <a:r>
              <a:rPr lang="en-US" sz="1200" spc="-60" dirty="0">
                <a:latin typeface="Arial" panose="020B0604020202020204" pitchFamily="34" charset="0"/>
                <a:ea typeface="Open Sans" panose="020B0606030504020204" pitchFamily="34" charset="0"/>
                <a:cs typeface="Arial" panose="020B0604020202020204" pitchFamily="34" charset="0"/>
              </a:rPr>
              <a:t>t</a:t>
            </a:r>
            <a:r>
              <a:rPr lang="en-US" sz="1200" spc="-30" dirty="0">
                <a:latin typeface="Arial" panose="020B0604020202020204" pitchFamily="34" charset="0"/>
                <a:ea typeface="Open Sans" panose="020B0606030504020204" pitchFamily="34" charset="0"/>
                <a:cs typeface="Arial" panose="020B0604020202020204" pitchFamily="34" charset="0"/>
              </a:rPr>
              <a:t>e</a:t>
            </a:r>
            <a:r>
              <a:rPr lang="en-US" sz="1200" spc="-84" dirty="0">
                <a:latin typeface="Arial" panose="020B0604020202020204" pitchFamily="34" charset="0"/>
                <a:ea typeface="Open Sans" panose="020B0606030504020204" pitchFamily="34" charset="0"/>
                <a:cs typeface="Arial" panose="020B0604020202020204" pitchFamily="34" charset="0"/>
              </a:rPr>
              <a:t>r</a:t>
            </a:r>
            <a:r>
              <a:rPr lang="en-US" sz="1200" spc="-18" dirty="0">
                <a:latin typeface="Arial" panose="020B0604020202020204" pitchFamily="34" charset="0"/>
                <a:ea typeface="Open Sans" panose="020B0606030504020204" pitchFamily="34" charset="0"/>
                <a:cs typeface="Arial" panose="020B0604020202020204" pitchFamily="34" charset="0"/>
              </a:rPr>
              <a:t>s, 22,000 members</a:t>
            </a:r>
          </a:p>
          <a:p>
            <a:pPr marL="426686" indent="-411446">
              <a:lnSpc>
                <a:spcPct val="150000"/>
              </a:lnSpc>
              <a:spcBef>
                <a:spcPts val="918"/>
              </a:spcBef>
              <a:buFont typeface="Arial"/>
              <a:buChar char="•"/>
              <a:tabLst>
                <a:tab pos="426686" algn="l"/>
              </a:tabLst>
            </a:pPr>
            <a:endParaRPr lang="en-US" sz="1200" spc="-18" dirty="0">
              <a:latin typeface="Arial" panose="020B0604020202020204" pitchFamily="34" charset="0"/>
              <a:ea typeface="Open Sans" panose="020B0606030504020204" pitchFamily="34" charset="0"/>
              <a:cs typeface="Arial" panose="020B0604020202020204" pitchFamily="34" charset="0"/>
            </a:endParaRPr>
          </a:p>
          <a:p>
            <a:pPr marL="426686" indent="-411446">
              <a:lnSpc>
                <a:spcPct val="150000"/>
              </a:lnSpc>
              <a:spcBef>
                <a:spcPts val="918"/>
              </a:spcBef>
              <a:buFont typeface="Arial"/>
              <a:buChar char="•"/>
              <a:tabLst>
                <a:tab pos="426686" algn="l"/>
              </a:tabLst>
            </a:pPr>
            <a:r>
              <a:rPr lang="en-US" sz="1200" spc="-18" dirty="0">
                <a:latin typeface="Arial" panose="020B0604020202020204" pitchFamily="34" charset="0"/>
                <a:ea typeface="Open Sans" panose="020B0606030504020204" pitchFamily="34" charset="0"/>
                <a:cs typeface="Arial" panose="020B0604020202020204" pitchFamily="34" charset="0"/>
              </a:rPr>
              <a:t>The National Board is made up of reps from each of those chapters – approx. 170 members.</a:t>
            </a:r>
          </a:p>
          <a:p>
            <a:pPr marL="426686" indent="-411446">
              <a:lnSpc>
                <a:spcPct val="150000"/>
              </a:lnSpc>
              <a:spcBef>
                <a:spcPts val="918"/>
              </a:spcBef>
              <a:buFont typeface="Arial"/>
              <a:buChar char="•"/>
              <a:tabLst>
                <a:tab pos="426686" algn="l"/>
              </a:tabLst>
            </a:pPr>
            <a:endParaRPr lang="en-US" sz="1200" spc="-18" dirty="0">
              <a:latin typeface="Arial" panose="020B0604020202020204" pitchFamily="34" charset="0"/>
              <a:ea typeface="Open Sans" panose="020B0606030504020204" pitchFamily="34" charset="0"/>
              <a:cs typeface="Arial" panose="020B0604020202020204" pitchFamily="34" charset="0"/>
            </a:endParaRPr>
          </a:p>
          <a:p>
            <a:pPr marL="426686" indent="-411446">
              <a:lnSpc>
                <a:spcPct val="150000"/>
              </a:lnSpc>
              <a:spcBef>
                <a:spcPts val="918"/>
              </a:spcBef>
              <a:buFont typeface="Arial"/>
              <a:buChar char="•"/>
              <a:tabLst>
                <a:tab pos="426686" algn="l"/>
              </a:tabLst>
            </a:pPr>
            <a:r>
              <a:rPr lang="en-US" sz="1200" spc="-18" dirty="0">
                <a:latin typeface="Arial" panose="020B0604020202020204" pitchFamily="34" charset="0"/>
                <a:ea typeface="Open Sans" panose="020B0606030504020204" pitchFamily="34" charset="0"/>
                <a:cs typeface="Arial" panose="020B0604020202020204" pitchFamily="34" charset="0"/>
              </a:rPr>
              <a:t>Some states have multiple chapters and state organizations – Florida is one of them.</a:t>
            </a:r>
          </a:p>
          <a:p>
            <a:pPr marL="426686" indent="-411446">
              <a:lnSpc>
                <a:spcPct val="150000"/>
              </a:lnSpc>
              <a:spcBef>
                <a:spcPts val="918"/>
              </a:spcBef>
              <a:buFont typeface="Arial"/>
              <a:buChar char="•"/>
              <a:tabLst>
                <a:tab pos="426686" algn="l"/>
              </a:tabLst>
            </a:pPr>
            <a:r>
              <a:rPr lang="en-US" sz="1200" spc="-18" dirty="0">
                <a:latin typeface="Arial" panose="020B0604020202020204" pitchFamily="34" charset="0"/>
                <a:ea typeface="Open Sans" panose="020B0606030504020204" pitchFamily="34" charset="0"/>
                <a:cs typeface="Arial" panose="020B0604020202020204" pitchFamily="34" charset="0"/>
              </a:rPr>
              <a:t>ABC of Florida board’s is made up reps from each of the Florida Chapters.</a:t>
            </a:r>
          </a:p>
          <a:p>
            <a:pPr marL="426686" indent="-411446">
              <a:lnSpc>
                <a:spcPct val="150000"/>
              </a:lnSpc>
              <a:spcBef>
                <a:spcPts val="918"/>
              </a:spcBef>
              <a:buFont typeface="Arial"/>
              <a:buChar char="•"/>
              <a:tabLst>
                <a:tab pos="426686" algn="l"/>
              </a:tabLst>
            </a:pPr>
            <a:endParaRPr lang="en-US" sz="1200" spc="-18" dirty="0">
              <a:latin typeface="Arial" panose="020B0604020202020204" pitchFamily="34" charset="0"/>
              <a:ea typeface="Open Sans" panose="020B0606030504020204" pitchFamily="34" charset="0"/>
              <a:cs typeface="Arial" panose="020B0604020202020204" pitchFamily="34" charset="0"/>
            </a:endParaRPr>
          </a:p>
          <a:p>
            <a:pPr marL="426686" indent="-411446">
              <a:lnSpc>
                <a:spcPct val="150000"/>
              </a:lnSpc>
              <a:spcBef>
                <a:spcPts val="918"/>
              </a:spcBef>
              <a:buFont typeface="Arial"/>
              <a:buChar char="•"/>
              <a:tabLst>
                <a:tab pos="426686" algn="l"/>
              </a:tabLst>
            </a:pPr>
            <a:r>
              <a:rPr lang="en-US" sz="1200" spc="-18" dirty="0">
                <a:latin typeface="Arial" panose="020B0604020202020204" pitchFamily="34" charset="0"/>
                <a:ea typeface="Open Sans" panose="020B0606030504020204" pitchFamily="34" charset="0"/>
                <a:cs typeface="Arial" panose="020B0604020202020204" pitchFamily="34" charset="0"/>
              </a:rPr>
              <a:t>How many Chapters does Florida Have?</a:t>
            </a:r>
          </a:p>
          <a:p>
            <a:pPr marL="426686" indent="-411446">
              <a:lnSpc>
                <a:spcPct val="150000"/>
              </a:lnSpc>
              <a:spcBef>
                <a:spcPts val="918"/>
              </a:spcBef>
              <a:buFont typeface="Arial"/>
              <a:buChar char="•"/>
              <a:tabLst>
                <a:tab pos="426686" algn="l"/>
              </a:tabLst>
            </a:pPr>
            <a:endParaRPr lang="en-US" sz="1200" spc="-18" dirty="0">
              <a:latin typeface="Arial" panose="020B0604020202020204" pitchFamily="34" charset="0"/>
              <a:ea typeface="Open Sans" panose="020B0606030504020204" pitchFamily="34" charset="0"/>
              <a:cs typeface="Arial" panose="020B0604020202020204" pitchFamily="34" charset="0"/>
            </a:endParaRPr>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67000" y="428625"/>
            <a:ext cx="3810000" cy="2143125"/>
          </a:xfrm>
        </p:spPr>
      </p:sp>
      <p:sp>
        <p:nvSpPr>
          <p:cNvPr id="3" name="Notes Placeholder 2"/>
          <p:cNvSpPr>
            <a:spLocks noGrp="1"/>
          </p:cNvSpPr>
          <p:nvPr>
            <p:ph type="body" idx="1"/>
          </p:nvPr>
        </p:nvSpPr>
        <p:spPr/>
        <p:txBody>
          <a:bodyPr/>
          <a:lstStyle/>
          <a:p>
            <a:pPr marL="0" marR="0" lvl="0" indent="0" algn="l" defTabSz="911895" rtl="0" eaLnBrk="1" fontAlgn="auto" latinLnBrk="0" hangingPunct="1">
              <a:lnSpc>
                <a:spcPct val="100000"/>
              </a:lnSpc>
              <a:spcBef>
                <a:spcPts val="0"/>
              </a:spcBef>
              <a:spcAft>
                <a:spcPts val="0"/>
              </a:spcAft>
              <a:buClrTx/>
              <a:buSzTx/>
              <a:buFontTx/>
              <a:buNone/>
              <a:tabLst/>
              <a:defRPr/>
            </a:pPr>
            <a:r>
              <a:rPr lang="en-US" sz="1200" spc="-18" dirty="0">
                <a:latin typeface="Arial" panose="020B0604020202020204" pitchFamily="34" charset="0"/>
                <a:ea typeface="Open Sans" panose="020B0606030504020204" pitchFamily="34" charset="0"/>
                <a:cs typeface="Arial" panose="020B0604020202020204" pitchFamily="34" charset="0"/>
              </a:rPr>
              <a:t>Since we are celebrating our 50</a:t>
            </a:r>
            <a:r>
              <a:rPr lang="en-US" sz="1200" spc="-18" baseline="30000" dirty="0">
                <a:latin typeface="Arial" panose="020B0604020202020204" pitchFamily="34" charset="0"/>
                <a:ea typeface="Open Sans" panose="020B0606030504020204" pitchFamily="34" charset="0"/>
                <a:cs typeface="Arial" panose="020B0604020202020204" pitchFamily="34" charset="0"/>
              </a:rPr>
              <a:t>th</a:t>
            </a:r>
            <a:r>
              <a:rPr lang="en-US" sz="1200" spc="-18" dirty="0">
                <a:latin typeface="Arial" panose="020B0604020202020204" pitchFamily="34" charset="0"/>
                <a:ea typeface="Open Sans" panose="020B0606030504020204" pitchFamily="34" charset="0"/>
                <a:cs typeface="Arial" panose="020B0604020202020204" pitchFamily="34" charset="0"/>
              </a:rPr>
              <a:t> Anniversary this year – in what year was the Central Florida Chapter ABC was chartered? 1973</a:t>
            </a:r>
          </a:p>
          <a:p>
            <a:pPr defTabSz="911895">
              <a:defRPr/>
            </a:pPr>
            <a:endParaRPr lang="en-US" dirty="0"/>
          </a:p>
          <a:p>
            <a:pPr defTabSz="911895">
              <a:defRPr/>
            </a:pPr>
            <a:r>
              <a:rPr lang="en-US" dirty="0"/>
              <a:t>The Central Florida Chapter serves the 5 counties its members perform-in</a:t>
            </a:r>
            <a:r>
              <a:rPr lang="en-US" baseline="0" dirty="0"/>
              <a:t> </a:t>
            </a:r>
            <a:r>
              <a:rPr lang="en-US" dirty="0"/>
              <a:t> and</a:t>
            </a:r>
            <a:r>
              <a:rPr lang="en-US" baseline="0" dirty="0"/>
              <a:t> manage work from</a:t>
            </a:r>
            <a:r>
              <a:rPr lang="en-US" dirty="0"/>
              <a:t>: Volusia, Seminole, Lake, Orange, and Osceola. </a:t>
            </a:r>
          </a:p>
          <a:p>
            <a:pPr defTabSz="911895">
              <a:defRPr/>
            </a:pPr>
            <a:endParaRPr lang="en-US" dirty="0"/>
          </a:p>
          <a:p>
            <a:pPr defTabSz="911895">
              <a:defRPr/>
            </a:pPr>
            <a:endParaRPr lang="en-US" dirty="0"/>
          </a:p>
        </p:txBody>
      </p:sp>
      <p:sp>
        <p:nvSpPr>
          <p:cNvPr id="4" name="Slide Number Placeholder 3"/>
          <p:cNvSpPr>
            <a:spLocks noGrp="1"/>
          </p:cNvSpPr>
          <p:nvPr>
            <p:ph type="sldNum" sz="quarter" idx="10"/>
          </p:nvPr>
        </p:nvSpPr>
        <p:spPr/>
        <p:txBody>
          <a:bodyPr/>
          <a:lstStyle/>
          <a:p>
            <a:fld id="{F106A077-8CE7-45FE-A7A1-9E7F3186196B}" type="slidenum">
              <a:rPr lang="en-US" smtClean="0"/>
              <a:pPr/>
              <a:t>6</a:t>
            </a:fld>
            <a:endParaRPr lang="en-US"/>
          </a:p>
        </p:txBody>
      </p:sp>
    </p:spTree>
    <p:extLst>
      <p:ext uri="{BB962C8B-B14F-4D97-AF65-F5344CB8AC3E}">
        <p14:creationId xmlns:p14="http://schemas.microsoft.com/office/powerpoint/2010/main" val="353129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CFC ABC has 25 individual members serving on its board of directors which represents all areas of membership; General Contractors, Subcontractors, Supplies, and Associate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numerous annual committees, and there are 9 staff positions to service ABC member needs. </a:t>
            </a:r>
          </a:p>
          <a:p>
            <a:endParaRPr lang="en-US" dirty="0"/>
          </a:p>
        </p:txBody>
      </p:sp>
      <p:sp>
        <p:nvSpPr>
          <p:cNvPr id="4" name="Header Placeholder 3"/>
          <p:cNvSpPr>
            <a:spLocks noGrp="1"/>
          </p:cNvSpPr>
          <p:nvPr>
            <p:ph type="hdr" sz="quarter"/>
          </p:nvPr>
        </p:nvSpPr>
        <p:spPr/>
        <p:txBody>
          <a:bodyPr/>
          <a:lstStyle/>
          <a:p>
            <a:r>
              <a:rPr lang="en-US"/>
              <a:t>CFC ABC Board Orientation</a:t>
            </a:r>
          </a:p>
        </p:txBody>
      </p:sp>
      <p:sp>
        <p:nvSpPr>
          <p:cNvPr id="5" name="Slide Number Placeholder 4"/>
          <p:cNvSpPr>
            <a:spLocks noGrp="1"/>
          </p:cNvSpPr>
          <p:nvPr>
            <p:ph type="sldNum" sz="quarter" idx="5"/>
          </p:nvPr>
        </p:nvSpPr>
        <p:spPr/>
        <p:txBody>
          <a:bodyPr/>
          <a:lstStyle/>
          <a:p>
            <a:fld id="{9580DFF9-AB8C-4AE8-9A81-7E5761AD3560}" type="slidenum">
              <a:rPr lang="en-US" smtClean="0"/>
              <a:t>7</a:t>
            </a:fld>
            <a:endParaRPr lang="en-US"/>
          </a:p>
        </p:txBody>
      </p:sp>
    </p:spTree>
    <p:extLst>
      <p:ext uri="{BB962C8B-B14F-4D97-AF65-F5344CB8AC3E}">
        <p14:creationId xmlns:p14="http://schemas.microsoft.com/office/powerpoint/2010/main" val="3329185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CFC ABC Board Orientation</a:t>
            </a:r>
          </a:p>
        </p:txBody>
      </p:sp>
      <p:sp>
        <p:nvSpPr>
          <p:cNvPr id="5" name="Slide Number Placeholder 4"/>
          <p:cNvSpPr>
            <a:spLocks noGrp="1"/>
          </p:cNvSpPr>
          <p:nvPr>
            <p:ph type="sldNum" sz="quarter" idx="5"/>
          </p:nvPr>
        </p:nvSpPr>
        <p:spPr/>
        <p:txBody>
          <a:bodyPr/>
          <a:lstStyle/>
          <a:p>
            <a:fld id="{9580DFF9-AB8C-4AE8-9A81-7E5761AD3560}" type="slidenum">
              <a:rPr lang="en-US" smtClean="0"/>
              <a:t>8</a:t>
            </a:fld>
            <a:endParaRPr lang="en-US"/>
          </a:p>
        </p:txBody>
      </p:sp>
    </p:spTree>
    <p:extLst>
      <p:ext uri="{BB962C8B-B14F-4D97-AF65-F5344CB8AC3E}">
        <p14:creationId xmlns:p14="http://schemas.microsoft.com/office/powerpoint/2010/main" val="348234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CFC ABC Board Orientation</a:t>
            </a:r>
          </a:p>
        </p:txBody>
      </p:sp>
      <p:sp>
        <p:nvSpPr>
          <p:cNvPr id="5" name="Slide Number Placeholder 4"/>
          <p:cNvSpPr>
            <a:spLocks noGrp="1"/>
          </p:cNvSpPr>
          <p:nvPr>
            <p:ph type="sldNum" sz="quarter" idx="5"/>
          </p:nvPr>
        </p:nvSpPr>
        <p:spPr/>
        <p:txBody>
          <a:bodyPr/>
          <a:lstStyle/>
          <a:p>
            <a:fld id="{9580DFF9-AB8C-4AE8-9A81-7E5761AD3560}" type="slidenum">
              <a:rPr lang="en-US" smtClean="0"/>
              <a:t>9</a:t>
            </a:fld>
            <a:endParaRPr lang="en-US"/>
          </a:p>
        </p:txBody>
      </p:sp>
    </p:spTree>
    <p:extLst>
      <p:ext uri="{BB962C8B-B14F-4D97-AF65-F5344CB8AC3E}">
        <p14:creationId xmlns:p14="http://schemas.microsoft.com/office/powerpoint/2010/main" val="318208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207A18-9FFE-4C35-97B4-CCF5FE0A33F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68887" y="216724"/>
            <a:ext cx="1163061" cy="675364"/>
          </a:xfrm>
          <a:prstGeom prst="rect">
            <a:avLst/>
          </a:prstGeom>
          <a:effectLst/>
        </p:spPr>
      </p:pic>
      <p:cxnSp>
        <p:nvCxnSpPr>
          <p:cNvPr id="9" name="Straight Connector 8">
            <a:extLst>
              <a:ext uri="{FF2B5EF4-FFF2-40B4-BE49-F238E27FC236}">
                <a16:creationId xmlns:a16="http://schemas.microsoft.com/office/drawing/2014/main" id="{58BEA974-7ECD-4413-992E-7D765D0BBC07}"/>
              </a:ext>
            </a:extLst>
          </p:cNvPr>
          <p:cNvCxnSpPr>
            <a:cxnSpLocks/>
          </p:cNvCxnSpPr>
          <p:nvPr userDrawn="1"/>
        </p:nvCxnSpPr>
        <p:spPr>
          <a:xfrm>
            <a:off x="1427234" y="236983"/>
            <a:ext cx="728" cy="648232"/>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sp>
        <p:nvSpPr>
          <p:cNvPr id="10" name="Rectangle 24">
            <a:extLst>
              <a:ext uri="{FF2B5EF4-FFF2-40B4-BE49-F238E27FC236}">
                <a16:creationId xmlns:a16="http://schemas.microsoft.com/office/drawing/2014/main" id="{86E6A9B3-3C24-4385-96C3-2861F807D15A}"/>
              </a:ext>
            </a:extLst>
          </p:cNvPr>
          <p:cNvSpPr/>
          <p:nvPr userDrawn="1"/>
        </p:nvSpPr>
        <p:spPr>
          <a:xfrm>
            <a:off x="1"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sp>
        <p:nvSpPr>
          <p:cNvPr id="11" name="Freeform 4">
            <a:extLst>
              <a:ext uri="{FF2B5EF4-FFF2-40B4-BE49-F238E27FC236}">
                <a16:creationId xmlns:a16="http://schemas.microsoft.com/office/drawing/2014/main" id="{2D0276EB-FCCD-4071-9CEB-8F5D0D77F5DC}"/>
              </a:ext>
            </a:extLst>
          </p:cNvPr>
          <p:cNvSpPr/>
          <p:nvPr userDrawn="1"/>
        </p:nvSpPr>
        <p:spPr>
          <a:xfrm>
            <a:off x="11857015"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spTree>
    <p:extLst>
      <p:ext uri="{BB962C8B-B14F-4D97-AF65-F5344CB8AC3E}">
        <p14:creationId xmlns:p14="http://schemas.microsoft.com/office/powerpoint/2010/main" val="2794736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E45AB-DC5F-3C9F-7CEA-287D8CE5EA0A}"/>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B13C24FA-A520-B619-2105-B08198E5E05C}"/>
              </a:ext>
            </a:extLst>
          </p:cNvPr>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6EA490-666D-5CE3-2838-EC142CEFAC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E5E05B-F0EF-B9F7-1EB2-F3AE842D12B7}"/>
              </a:ext>
            </a:extLst>
          </p:cNvPr>
          <p:cNvSpPr>
            <a:spLocks noGrp="1"/>
          </p:cNvSpPr>
          <p:nvPr>
            <p:ph type="dt" sz="half" idx="10"/>
          </p:nvPr>
        </p:nvSpPr>
        <p:spPr/>
        <p:txBody>
          <a:bodyPr/>
          <a:lstStyle/>
          <a:p>
            <a:fld id="{23A46057-EE50-496D-BB48-BE88C69700F8}" type="datetimeFigureOut">
              <a:rPr lang="en-US" smtClean="0"/>
              <a:t>11/8/2023</a:t>
            </a:fld>
            <a:endParaRPr lang="en-US"/>
          </a:p>
        </p:txBody>
      </p:sp>
      <p:sp>
        <p:nvSpPr>
          <p:cNvPr id="6" name="Footer Placeholder 5">
            <a:extLst>
              <a:ext uri="{FF2B5EF4-FFF2-40B4-BE49-F238E27FC236}">
                <a16:creationId xmlns:a16="http://schemas.microsoft.com/office/drawing/2014/main" id="{4208B143-88EC-C3B8-D9BF-7FDBFABE0A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6B760D-4AD2-2091-4356-564157234045}"/>
              </a:ext>
            </a:extLst>
          </p:cNvPr>
          <p:cNvSpPr>
            <a:spLocks noGrp="1"/>
          </p:cNvSpPr>
          <p:nvPr>
            <p:ph type="sldNum" sz="quarter" idx="12"/>
          </p:nvPr>
        </p:nvSpPr>
        <p:spPr/>
        <p:txBody>
          <a:bodyPr/>
          <a:lstStyle/>
          <a:p>
            <a:fld id="{CAA28F6B-6CAA-428E-9088-393BF2B4F335}" type="slidenum">
              <a:rPr lang="en-US" smtClean="0"/>
              <a:t>‹#›</a:t>
            </a:fld>
            <a:endParaRPr lang="en-US"/>
          </a:p>
        </p:txBody>
      </p:sp>
    </p:spTree>
    <p:extLst>
      <p:ext uri="{BB962C8B-B14F-4D97-AF65-F5344CB8AC3E}">
        <p14:creationId xmlns:p14="http://schemas.microsoft.com/office/powerpoint/2010/main" val="3392472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A3C2E-51D8-0B02-3013-3F4194A5C47A}"/>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0745F56C-6300-9F02-713D-E2239E5DF3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4D29B4-0FB6-FAB9-69CF-0BACC3834DCC}"/>
              </a:ext>
            </a:extLst>
          </p:cNvPr>
          <p:cNvSpPr>
            <a:spLocks noGrp="1"/>
          </p:cNvSpPr>
          <p:nvPr>
            <p:ph type="dt" sz="half" idx="10"/>
          </p:nvPr>
        </p:nvSpPr>
        <p:spPr/>
        <p:txBody>
          <a:bodyPr/>
          <a:lstStyle/>
          <a:p>
            <a:fld id="{23A46057-EE50-496D-BB48-BE88C69700F8}" type="datetimeFigureOut">
              <a:rPr lang="en-US" smtClean="0"/>
              <a:t>11/8/2023</a:t>
            </a:fld>
            <a:endParaRPr lang="en-US"/>
          </a:p>
        </p:txBody>
      </p:sp>
      <p:sp>
        <p:nvSpPr>
          <p:cNvPr id="5" name="Footer Placeholder 4">
            <a:extLst>
              <a:ext uri="{FF2B5EF4-FFF2-40B4-BE49-F238E27FC236}">
                <a16:creationId xmlns:a16="http://schemas.microsoft.com/office/drawing/2014/main" id="{41596DBD-DBC2-B5B6-A507-9BA6036AFF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D9D37-9041-5D74-C13E-DEE77D49D63A}"/>
              </a:ext>
            </a:extLst>
          </p:cNvPr>
          <p:cNvSpPr>
            <a:spLocks noGrp="1"/>
          </p:cNvSpPr>
          <p:nvPr>
            <p:ph type="sldNum" sz="quarter" idx="12"/>
          </p:nvPr>
        </p:nvSpPr>
        <p:spPr/>
        <p:txBody>
          <a:bodyPr/>
          <a:lstStyle/>
          <a:p>
            <a:fld id="{CAA28F6B-6CAA-428E-9088-393BF2B4F335}" type="slidenum">
              <a:rPr lang="en-US" smtClean="0"/>
              <a:t>‹#›</a:t>
            </a:fld>
            <a:endParaRPr lang="en-US"/>
          </a:p>
        </p:txBody>
      </p:sp>
    </p:spTree>
    <p:extLst>
      <p:ext uri="{BB962C8B-B14F-4D97-AF65-F5344CB8AC3E}">
        <p14:creationId xmlns:p14="http://schemas.microsoft.com/office/powerpoint/2010/main" val="2315386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ACAAAE-14FB-FBCA-13EB-515FAE1014AF}"/>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F7891A62-2068-4AB3-6412-115EDABBC8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375E12-EFE6-DA51-7435-CB59C74559E8}"/>
              </a:ext>
            </a:extLst>
          </p:cNvPr>
          <p:cNvSpPr>
            <a:spLocks noGrp="1"/>
          </p:cNvSpPr>
          <p:nvPr>
            <p:ph type="dt" sz="half" idx="10"/>
          </p:nvPr>
        </p:nvSpPr>
        <p:spPr/>
        <p:txBody>
          <a:bodyPr/>
          <a:lstStyle/>
          <a:p>
            <a:fld id="{23A46057-EE50-496D-BB48-BE88C69700F8}" type="datetimeFigureOut">
              <a:rPr lang="en-US" smtClean="0"/>
              <a:t>11/8/2023</a:t>
            </a:fld>
            <a:endParaRPr lang="en-US"/>
          </a:p>
        </p:txBody>
      </p:sp>
      <p:sp>
        <p:nvSpPr>
          <p:cNvPr id="5" name="Footer Placeholder 4">
            <a:extLst>
              <a:ext uri="{FF2B5EF4-FFF2-40B4-BE49-F238E27FC236}">
                <a16:creationId xmlns:a16="http://schemas.microsoft.com/office/drawing/2014/main" id="{A4F353B7-C229-DBDE-B37A-CEA3FE647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DF8E6B-1636-2F2E-B72C-71F61D0F5592}"/>
              </a:ext>
            </a:extLst>
          </p:cNvPr>
          <p:cNvSpPr>
            <a:spLocks noGrp="1"/>
          </p:cNvSpPr>
          <p:nvPr>
            <p:ph type="sldNum" sz="quarter" idx="12"/>
          </p:nvPr>
        </p:nvSpPr>
        <p:spPr/>
        <p:txBody>
          <a:bodyPr/>
          <a:lstStyle/>
          <a:p>
            <a:fld id="{CAA28F6B-6CAA-428E-9088-393BF2B4F335}" type="slidenum">
              <a:rPr lang="en-US" smtClean="0"/>
              <a:t>‹#›</a:t>
            </a:fld>
            <a:endParaRPr lang="en-US"/>
          </a:p>
        </p:txBody>
      </p:sp>
    </p:spTree>
    <p:extLst>
      <p:ext uri="{BB962C8B-B14F-4D97-AF65-F5344CB8AC3E}">
        <p14:creationId xmlns:p14="http://schemas.microsoft.com/office/powerpoint/2010/main" val="436165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227547"/>
            <a:ext cx="10363200" cy="609398"/>
          </a:xfrm>
          <a:prstGeom prst="rect">
            <a:avLst/>
          </a:prstGeom>
        </p:spPr>
        <p:txBody>
          <a:bodyPr wrap="square" lIns="0" tIns="0" rIns="0" bIns="0">
            <a:spAutoFit/>
          </a:bodyPr>
          <a:lstStyle>
            <a:lvl1pPr>
              <a:defRPr>
                <a:latin typeface="Arial" panose="020B0604020202020204" pitchFamily="34" charset="0"/>
                <a:cs typeface="Arial" panose="020B0604020202020204" pitchFamily="34" charset="0"/>
              </a:defRPr>
            </a:lvl1pPr>
          </a:lstStyle>
          <a:p>
            <a:endParaRPr/>
          </a:p>
        </p:txBody>
      </p:sp>
      <p:sp>
        <p:nvSpPr>
          <p:cNvPr id="3" name="Holder 3"/>
          <p:cNvSpPr>
            <a:spLocks noGrp="1"/>
          </p:cNvSpPr>
          <p:nvPr>
            <p:ph type="subTitle" idx="4"/>
          </p:nvPr>
        </p:nvSpPr>
        <p:spPr>
          <a:xfrm>
            <a:off x="1828804" y="3840483"/>
            <a:ext cx="8534399" cy="387798"/>
          </a:xfrm>
          <a:prstGeom prst="rect">
            <a:avLst/>
          </a:prstGeom>
        </p:spPr>
        <p:txBody>
          <a:bodyPr wrap="square" lIns="0" tIns="0" rIns="0" bIns="0">
            <a:spAutoFit/>
          </a:bodyPr>
          <a:lstStyle>
            <a:lvl1pPr>
              <a:defRPr>
                <a:latin typeface="Arial" panose="020B0604020202020204" pitchFamily="34" charset="0"/>
                <a:cs typeface="Arial" panose="020B0604020202020204" pitchFamily="34" charset="0"/>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68847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FBE42-3891-FAFB-5A2D-9560A9E12A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3208C5-5DE7-14F3-9737-13FE8161B8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D8E7FB-0E69-D9D4-FFC1-285D69C9FE0A}"/>
              </a:ext>
            </a:extLst>
          </p:cNvPr>
          <p:cNvSpPr>
            <a:spLocks noGrp="1"/>
          </p:cNvSpPr>
          <p:nvPr>
            <p:ph type="dt" sz="half" idx="10"/>
          </p:nvPr>
        </p:nvSpPr>
        <p:spPr/>
        <p:txBody>
          <a:bodyPr/>
          <a:lstStyle/>
          <a:p>
            <a:fld id="{95902CB2-7B04-479A-A4B7-D7828AC4C3A6}" type="datetimeFigureOut">
              <a:rPr lang="en-US" smtClean="0"/>
              <a:t>11/8/2023</a:t>
            </a:fld>
            <a:endParaRPr lang="en-US"/>
          </a:p>
        </p:txBody>
      </p:sp>
      <p:sp>
        <p:nvSpPr>
          <p:cNvPr id="5" name="Footer Placeholder 4">
            <a:extLst>
              <a:ext uri="{FF2B5EF4-FFF2-40B4-BE49-F238E27FC236}">
                <a16:creationId xmlns:a16="http://schemas.microsoft.com/office/drawing/2014/main" id="{FC3288C9-5917-8DF3-9741-3B8972F7CC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AA2DD-3238-3727-8FCE-959863D40C3D}"/>
              </a:ext>
            </a:extLst>
          </p:cNvPr>
          <p:cNvSpPr>
            <a:spLocks noGrp="1"/>
          </p:cNvSpPr>
          <p:nvPr>
            <p:ph type="sldNum" sz="quarter" idx="12"/>
          </p:nvPr>
        </p:nvSpPr>
        <p:spPr/>
        <p:txBody>
          <a:bodyPr/>
          <a:lstStyle/>
          <a:p>
            <a:fld id="{1F8BA18C-2061-4F4A-928A-531F26C278A2}" type="slidenum">
              <a:rPr lang="en-US" smtClean="0"/>
              <a:t>‹#›</a:t>
            </a:fld>
            <a:endParaRPr lang="en-US"/>
          </a:p>
        </p:txBody>
      </p:sp>
    </p:spTree>
    <p:extLst>
      <p:ext uri="{BB962C8B-B14F-4D97-AF65-F5344CB8AC3E}">
        <p14:creationId xmlns:p14="http://schemas.microsoft.com/office/powerpoint/2010/main" val="1379518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91278-5B87-8777-67EF-F382E4587A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55B0D8-D10F-4850-C350-D75749792A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9C9E1-0AAB-F1AC-F8D8-C69C523CF3B6}"/>
              </a:ext>
            </a:extLst>
          </p:cNvPr>
          <p:cNvSpPr>
            <a:spLocks noGrp="1"/>
          </p:cNvSpPr>
          <p:nvPr>
            <p:ph type="dt" sz="half" idx="10"/>
          </p:nvPr>
        </p:nvSpPr>
        <p:spPr/>
        <p:txBody>
          <a:bodyPr/>
          <a:lstStyle/>
          <a:p>
            <a:fld id="{95902CB2-7B04-479A-A4B7-D7828AC4C3A6}" type="datetimeFigureOut">
              <a:rPr lang="en-US" smtClean="0"/>
              <a:t>11/8/2023</a:t>
            </a:fld>
            <a:endParaRPr lang="en-US"/>
          </a:p>
        </p:txBody>
      </p:sp>
      <p:sp>
        <p:nvSpPr>
          <p:cNvPr id="5" name="Footer Placeholder 4">
            <a:extLst>
              <a:ext uri="{FF2B5EF4-FFF2-40B4-BE49-F238E27FC236}">
                <a16:creationId xmlns:a16="http://schemas.microsoft.com/office/drawing/2014/main" id="{D64A474B-7331-3CA9-631D-DB4C8D0F8A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2C9969-6257-5EFD-5721-DD2968DD0F22}"/>
              </a:ext>
            </a:extLst>
          </p:cNvPr>
          <p:cNvSpPr>
            <a:spLocks noGrp="1"/>
          </p:cNvSpPr>
          <p:nvPr>
            <p:ph type="sldNum" sz="quarter" idx="12"/>
          </p:nvPr>
        </p:nvSpPr>
        <p:spPr/>
        <p:txBody>
          <a:bodyPr/>
          <a:lstStyle/>
          <a:p>
            <a:fld id="{1F8BA18C-2061-4F4A-928A-531F26C278A2}" type="slidenum">
              <a:rPr lang="en-US" smtClean="0"/>
              <a:t>‹#›</a:t>
            </a:fld>
            <a:endParaRPr lang="en-US"/>
          </a:p>
        </p:txBody>
      </p:sp>
    </p:spTree>
    <p:extLst>
      <p:ext uri="{BB962C8B-B14F-4D97-AF65-F5344CB8AC3E}">
        <p14:creationId xmlns:p14="http://schemas.microsoft.com/office/powerpoint/2010/main" val="4019434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8CCFB-F31E-E8D7-328B-0185B63FB4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8337B-ECE3-DF7E-0822-46CFE4F190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F95357-389D-294E-4C62-983D87765543}"/>
              </a:ext>
            </a:extLst>
          </p:cNvPr>
          <p:cNvSpPr>
            <a:spLocks noGrp="1"/>
          </p:cNvSpPr>
          <p:nvPr>
            <p:ph type="dt" sz="half" idx="10"/>
          </p:nvPr>
        </p:nvSpPr>
        <p:spPr/>
        <p:txBody>
          <a:bodyPr/>
          <a:lstStyle/>
          <a:p>
            <a:fld id="{95902CB2-7B04-479A-A4B7-D7828AC4C3A6}" type="datetimeFigureOut">
              <a:rPr lang="en-US" smtClean="0"/>
              <a:t>11/8/2023</a:t>
            </a:fld>
            <a:endParaRPr lang="en-US"/>
          </a:p>
        </p:txBody>
      </p:sp>
      <p:sp>
        <p:nvSpPr>
          <p:cNvPr id="5" name="Footer Placeholder 4">
            <a:extLst>
              <a:ext uri="{FF2B5EF4-FFF2-40B4-BE49-F238E27FC236}">
                <a16:creationId xmlns:a16="http://schemas.microsoft.com/office/drawing/2014/main" id="{3D463D27-A857-26E2-A1DC-DCDD595D94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71223-80F7-E6EE-7161-8B5EE2C3904C}"/>
              </a:ext>
            </a:extLst>
          </p:cNvPr>
          <p:cNvSpPr>
            <a:spLocks noGrp="1"/>
          </p:cNvSpPr>
          <p:nvPr>
            <p:ph type="sldNum" sz="quarter" idx="12"/>
          </p:nvPr>
        </p:nvSpPr>
        <p:spPr/>
        <p:txBody>
          <a:bodyPr/>
          <a:lstStyle/>
          <a:p>
            <a:fld id="{1F8BA18C-2061-4F4A-928A-531F26C278A2}" type="slidenum">
              <a:rPr lang="en-US" smtClean="0"/>
              <a:t>‹#›</a:t>
            </a:fld>
            <a:endParaRPr lang="en-US"/>
          </a:p>
        </p:txBody>
      </p:sp>
    </p:spTree>
    <p:extLst>
      <p:ext uri="{BB962C8B-B14F-4D97-AF65-F5344CB8AC3E}">
        <p14:creationId xmlns:p14="http://schemas.microsoft.com/office/powerpoint/2010/main" val="3628532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69762-5714-FC4D-6BAF-BEB35ECFBC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8F0BFA-FE1B-A22F-7D1C-B50E3BC6FD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1F7DE3-A3AA-436D-00C9-E61AC5258C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D2F869-766E-A63F-2669-6E3B6B53A6A3}"/>
              </a:ext>
            </a:extLst>
          </p:cNvPr>
          <p:cNvSpPr>
            <a:spLocks noGrp="1"/>
          </p:cNvSpPr>
          <p:nvPr>
            <p:ph type="dt" sz="half" idx="10"/>
          </p:nvPr>
        </p:nvSpPr>
        <p:spPr/>
        <p:txBody>
          <a:bodyPr/>
          <a:lstStyle/>
          <a:p>
            <a:fld id="{95902CB2-7B04-479A-A4B7-D7828AC4C3A6}" type="datetimeFigureOut">
              <a:rPr lang="en-US" smtClean="0"/>
              <a:t>11/8/2023</a:t>
            </a:fld>
            <a:endParaRPr lang="en-US"/>
          </a:p>
        </p:txBody>
      </p:sp>
      <p:sp>
        <p:nvSpPr>
          <p:cNvPr id="6" name="Footer Placeholder 5">
            <a:extLst>
              <a:ext uri="{FF2B5EF4-FFF2-40B4-BE49-F238E27FC236}">
                <a16:creationId xmlns:a16="http://schemas.microsoft.com/office/drawing/2014/main" id="{3CA9F9C1-85D2-879F-2D92-AE6AFFF6B9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9D0CCE-6479-3352-5CFC-FAC1433412AB}"/>
              </a:ext>
            </a:extLst>
          </p:cNvPr>
          <p:cNvSpPr>
            <a:spLocks noGrp="1"/>
          </p:cNvSpPr>
          <p:nvPr>
            <p:ph type="sldNum" sz="quarter" idx="12"/>
          </p:nvPr>
        </p:nvSpPr>
        <p:spPr/>
        <p:txBody>
          <a:bodyPr/>
          <a:lstStyle/>
          <a:p>
            <a:fld id="{1F8BA18C-2061-4F4A-928A-531F26C278A2}" type="slidenum">
              <a:rPr lang="en-US" smtClean="0"/>
              <a:t>‹#›</a:t>
            </a:fld>
            <a:endParaRPr lang="en-US"/>
          </a:p>
        </p:txBody>
      </p:sp>
    </p:spTree>
    <p:extLst>
      <p:ext uri="{BB962C8B-B14F-4D97-AF65-F5344CB8AC3E}">
        <p14:creationId xmlns:p14="http://schemas.microsoft.com/office/powerpoint/2010/main" val="756748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D8B84-2398-9886-47BD-F00139BCD9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7E75B1-0A49-FB80-1E05-9C43FCA76A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4B4A01-2EF1-F74E-44BA-DCD60D22C7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1C94DB-8F2E-DEE2-5D0D-1B57E8D347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243EB2-0CE4-CD16-D567-D74E08A125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E2304F-ED49-9427-F9EC-CC2B76BBB2D5}"/>
              </a:ext>
            </a:extLst>
          </p:cNvPr>
          <p:cNvSpPr>
            <a:spLocks noGrp="1"/>
          </p:cNvSpPr>
          <p:nvPr>
            <p:ph type="dt" sz="half" idx="10"/>
          </p:nvPr>
        </p:nvSpPr>
        <p:spPr/>
        <p:txBody>
          <a:bodyPr/>
          <a:lstStyle/>
          <a:p>
            <a:fld id="{95902CB2-7B04-479A-A4B7-D7828AC4C3A6}" type="datetimeFigureOut">
              <a:rPr lang="en-US" smtClean="0"/>
              <a:t>11/8/2023</a:t>
            </a:fld>
            <a:endParaRPr lang="en-US"/>
          </a:p>
        </p:txBody>
      </p:sp>
      <p:sp>
        <p:nvSpPr>
          <p:cNvPr id="8" name="Footer Placeholder 7">
            <a:extLst>
              <a:ext uri="{FF2B5EF4-FFF2-40B4-BE49-F238E27FC236}">
                <a16:creationId xmlns:a16="http://schemas.microsoft.com/office/drawing/2014/main" id="{4562E4E1-DE58-7BCA-B39F-A7BEDA2891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F9AFCE-64C9-DA56-77BF-645341DCD0AC}"/>
              </a:ext>
            </a:extLst>
          </p:cNvPr>
          <p:cNvSpPr>
            <a:spLocks noGrp="1"/>
          </p:cNvSpPr>
          <p:nvPr>
            <p:ph type="sldNum" sz="quarter" idx="12"/>
          </p:nvPr>
        </p:nvSpPr>
        <p:spPr/>
        <p:txBody>
          <a:bodyPr/>
          <a:lstStyle/>
          <a:p>
            <a:fld id="{1F8BA18C-2061-4F4A-928A-531F26C278A2}" type="slidenum">
              <a:rPr lang="en-US" smtClean="0"/>
              <a:t>‹#›</a:t>
            </a:fld>
            <a:endParaRPr lang="en-US"/>
          </a:p>
        </p:txBody>
      </p:sp>
    </p:spTree>
    <p:extLst>
      <p:ext uri="{BB962C8B-B14F-4D97-AF65-F5344CB8AC3E}">
        <p14:creationId xmlns:p14="http://schemas.microsoft.com/office/powerpoint/2010/main" val="122266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E2940-C564-2FF4-5D0E-D3DE747C0A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092C34-06D3-FB88-153C-89D52BD01765}"/>
              </a:ext>
            </a:extLst>
          </p:cNvPr>
          <p:cNvSpPr>
            <a:spLocks noGrp="1"/>
          </p:cNvSpPr>
          <p:nvPr>
            <p:ph type="dt" sz="half" idx="10"/>
          </p:nvPr>
        </p:nvSpPr>
        <p:spPr/>
        <p:txBody>
          <a:bodyPr/>
          <a:lstStyle/>
          <a:p>
            <a:fld id="{95902CB2-7B04-479A-A4B7-D7828AC4C3A6}" type="datetimeFigureOut">
              <a:rPr lang="en-US" smtClean="0"/>
              <a:t>11/8/2023</a:t>
            </a:fld>
            <a:endParaRPr lang="en-US"/>
          </a:p>
        </p:txBody>
      </p:sp>
      <p:sp>
        <p:nvSpPr>
          <p:cNvPr id="4" name="Footer Placeholder 3">
            <a:extLst>
              <a:ext uri="{FF2B5EF4-FFF2-40B4-BE49-F238E27FC236}">
                <a16:creationId xmlns:a16="http://schemas.microsoft.com/office/drawing/2014/main" id="{F5DEF82E-24B4-D8DC-2D7D-0D92A84284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E316A5-498F-81D6-D087-8E43FA3BBCA2}"/>
              </a:ext>
            </a:extLst>
          </p:cNvPr>
          <p:cNvSpPr>
            <a:spLocks noGrp="1"/>
          </p:cNvSpPr>
          <p:nvPr>
            <p:ph type="sldNum" sz="quarter" idx="12"/>
          </p:nvPr>
        </p:nvSpPr>
        <p:spPr/>
        <p:txBody>
          <a:bodyPr/>
          <a:lstStyle/>
          <a:p>
            <a:fld id="{1F8BA18C-2061-4F4A-928A-531F26C278A2}" type="slidenum">
              <a:rPr lang="en-US" smtClean="0"/>
              <a:t>‹#›</a:t>
            </a:fld>
            <a:endParaRPr lang="en-US"/>
          </a:p>
        </p:txBody>
      </p:sp>
    </p:spTree>
    <p:extLst>
      <p:ext uri="{BB962C8B-B14F-4D97-AF65-F5344CB8AC3E}">
        <p14:creationId xmlns:p14="http://schemas.microsoft.com/office/powerpoint/2010/main" val="1623955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FA45C-5ACE-6AFE-6F51-5A0318D89C44}"/>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2989A1D-4308-65B6-0B2C-00E6718BE630}"/>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BD1DE0-C7DE-C94C-8321-A9BC612E00B2}"/>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3A46057-EE50-496D-BB48-BE88C69700F8}" type="datetimeFigureOut">
              <a:rPr lang="en-US" smtClean="0"/>
              <a:pPr/>
              <a:t>11/8/2023</a:t>
            </a:fld>
            <a:endParaRPr lang="en-US"/>
          </a:p>
        </p:txBody>
      </p:sp>
      <p:sp>
        <p:nvSpPr>
          <p:cNvPr id="5" name="Footer Placeholder 4">
            <a:extLst>
              <a:ext uri="{FF2B5EF4-FFF2-40B4-BE49-F238E27FC236}">
                <a16:creationId xmlns:a16="http://schemas.microsoft.com/office/drawing/2014/main" id="{94DDCEB6-59F4-1449-8552-D94DDE9A2EA9}"/>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EC3A1DA3-3404-4147-69C7-C410DD891BF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CAA28F6B-6CAA-428E-9088-393BF2B4F335}" type="slidenum">
              <a:rPr lang="en-US" smtClean="0"/>
              <a:pPr/>
              <a:t>‹#›</a:t>
            </a:fld>
            <a:endParaRPr lang="en-US"/>
          </a:p>
        </p:txBody>
      </p:sp>
    </p:spTree>
    <p:extLst>
      <p:ext uri="{BB962C8B-B14F-4D97-AF65-F5344CB8AC3E}">
        <p14:creationId xmlns:p14="http://schemas.microsoft.com/office/powerpoint/2010/main" val="133290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F075F4-ECFA-D2AB-388E-DB62EE16DCE5}"/>
              </a:ext>
            </a:extLst>
          </p:cNvPr>
          <p:cNvSpPr>
            <a:spLocks noGrp="1"/>
          </p:cNvSpPr>
          <p:nvPr>
            <p:ph type="dt" sz="half" idx="10"/>
          </p:nvPr>
        </p:nvSpPr>
        <p:spPr/>
        <p:txBody>
          <a:bodyPr/>
          <a:lstStyle/>
          <a:p>
            <a:fld id="{95902CB2-7B04-479A-A4B7-D7828AC4C3A6}" type="datetimeFigureOut">
              <a:rPr lang="en-US" smtClean="0"/>
              <a:t>11/8/2023</a:t>
            </a:fld>
            <a:endParaRPr lang="en-US"/>
          </a:p>
        </p:txBody>
      </p:sp>
      <p:sp>
        <p:nvSpPr>
          <p:cNvPr id="3" name="Footer Placeholder 2">
            <a:extLst>
              <a:ext uri="{FF2B5EF4-FFF2-40B4-BE49-F238E27FC236}">
                <a16:creationId xmlns:a16="http://schemas.microsoft.com/office/drawing/2014/main" id="{A72679B4-8D74-8AC5-404B-FAC723829A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2D3AFC-8DEC-9831-CCAA-50AE6B6F01AB}"/>
              </a:ext>
            </a:extLst>
          </p:cNvPr>
          <p:cNvSpPr>
            <a:spLocks noGrp="1"/>
          </p:cNvSpPr>
          <p:nvPr>
            <p:ph type="sldNum" sz="quarter" idx="12"/>
          </p:nvPr>
        </p:nvSpPr>
        <p:spPr/>
        <p:txBody>
          <a:bodyPr/>
          <a:lstStyle/>
          <a:p>
            <a:fld id="{1F8BA18C-2061-4F4A-928A-531F26C278A2}" type="slidenum">
              <a:rPr lang="en-US" smtClean="0"/>
              <a:t>‹#›</a:t>
            </a:fld>
            <a:endParaRPr lang="en-US"/>
          </a:p>
        </p:txBody>
      </p:sp>
    </p:spTree>
    <p:extLst>
      <p:ext uri="{BB962C8B-B14F-4D97-AF65-F5344CB8AC3E}">
        <p14:creationId xmlns:p14="http://schemas.microsoft.com/office/powerpoint/2010/main" val="2336261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2511C-2AF8-62B9-FD5B-A72B8FFBCD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34D466-2C57-FC9D-7E7F-3CB227BA29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379D55-3BAA-4603-D84D-EBBE43644F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6D1E5D-7DE5-AB8C-3F58-4B55E81B64DA}"/>
              </a:ext>
            </a:extLst>
          </p:cNvPr>
          <p:cNvSpPr>
            <a:spLocks noGrp="1"/>
          </p:cNvSpPr>
          <p:nvPr>
            <p:ph type="dt" sz="half" idx="10"/>
          </p:nvPr>
        </p:nvSpPr>
        <p:spPr/>
        <p:txBody>
          <a:bodyPr/>
          <a:lstStyle/>
          <a:p>
            <a:fld id="{95902CB2-7B04-479A-A4B7-D7828AC4C3A6}" type="datetimeFigureOut">
              <a:rPr lang="en-US" smtClean="0"/>
              <a:t>11/8/2023</a:t>
            </a:fld>
            <a:endParaRPr lang="en-US"/>
          </a:p>
        </p:txBody>
      </p:sp>
      <p:sp>
        <p:nvSpPr>
          <p:cNvPr id="6" name="Footer Placeholder 5">
            <a:extLst>
              <a:ext uri="{FF2B5EF4-FFF2-40B4-BE49-F238E27FC236}">
                <a16:creationId xmlns:a16="http://schemas.microsoft.com/office/drawing/2014/main" id="{5F334733-6C62-300E-0667-A880DDFA4B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AE9206-3A6D-14C5-5AA7-4C352F75D506}"/>
              </a:ext>
            </a:extLst>
          </p:cNvPr>
          <p:cNvSpPr>
            <a:spLocks noGrp="1"/>
          </p:cNvSpPr>
          <p:nvPr>
            <p:ph type="sldNum" sz="quarter" idx="12"/>
          </p:nvPr>
        </p:nvSpPr>
        <p:spPr/>
        <p:txBody>
          <a:bodyPr/>
          <a:lstStyle/>
          <a:p>
            <a:fld id="{1F8BA18C-2061-4F4A-928A-531F26C278A2}" type="slidenum">
              <a:rPr lang="en-US" smtClean="0"/>
              <a:t>‹#›</a:t>
            </a:fld>
            <a:endParaRPr lang="en-US"/>
          </a:p>
        </p:txBody>
      </p:sp>
    </p:spTree>
    <p:extLst>
      <p:ext uri="{BB962C8B-B14F-4D97-AF65-F5344CB8AC3E}">
        <p14:creationId xmlns:p14="http://schemas.microsoft.com/office/powerpoint/2010/main" val="64407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4A34B-8E84-9ADD-9723-F982180230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9F6B88-C0D0-A032-2302-EBE02834F0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3AC05C-96F0-398E-F952-5F5D8AECE3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BA9321-CBA6-2A0D-4FF5-39BFE0CD49B6}"/>
              </a:ext>
            </a:extLst>
          </p:cNvPr>
          <p:cNvSpPr>
            <a:spLocks noGrp="1"/>
          </p:cNvSpPr>
          <p:nvPr>
            <p:ph type="dt" sz="half" idx="10"/>
          </p:nvPr>
        </p:nvSpPr>
        <p:spPr/>
        <p:txBody>
          <a:bodyPr/>
          <a:lstStyle/>
          <a:p>
            <a:fld id="{95902CB2-7B04-479A-A4B7-D7828AC4C3A6}" type="datetimeFigureOut">
              <a:rPr lang="en-US" smtClean="0"/>
              <a:t>11/8/2023</a:t>
            </a:fld>
            <a:endParaRPr lang="en-US"/>
          </a:p>
        </p:txBody>
      </p:sp>
      <p:sp>
        <p:nvSpPr>
          <p:cNvPr id="6" name="Footer Placeholder 5">
            <a:extLst>
              <a:ext uri="{FF2B5EF4-FFF2-40B4-BE49-F238E27FC236}">
                <a16:creationId xmlns:a16="http://schemas.microsoft.com/office/drawing/2014/main" id="{E9A2493E-6EA4-A73B-2D93-AD4B6F9CD9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52CBA2-5C73-834E-73D8-4E524309CF92}"/>
              </a:ext>
            </a:extLst>
          </p:cNvPr>
          <p:cNvSpPr>
            <a:spLocks noGrp="1"/>
          </p:cNvSpPr>
          <p:nvPr>
            <p:ph type="sldNum" sz="quarter" idx="12"/>
          </p:nvPr>
        </p:nvSpPr>
        <p:spPr/>
        <p:txBody>
          <a:bodyPr/>
          <a:lstStyle/>
          <a:p>
            <a:fld id="{1F8BA18C-2061-4F4A-928A-531F26C278A2}" type="slidenum">
              <a:rPr lang="en-US" smtClean="0"/>
              <a:t>‹#›</a:t>
            </a:fld>
            <a:endParaRPr lang="en-US"/>
          </a:p>
        </p:txBody>
      </p:sp>
    </p:spTree>
    <p:extLst>
      <p:ext uri="{BB962C8B-B14F-4D97-AF65-F5344CB8AC3E}">
        <p14:creationId xmlns:p14="http://schemas.microsoft.com/office/powerpoint/2010/main" val="1980857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F5DF1-986A-0A43-DBAF-0B805142C0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B45263-DD51-FFEF-7014-51D2C2C6B6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01BEFD-E7BA-5BC4-D200-99E9B610E762}"/>
              </a:ext>
            </a:extLst>
          </p:cNvPr>
          <p:cNvSpPr>
            <a:spLocks noGrp="1"/>
          </p:cNvSpPr>
          <p:nvPr>
            <p:ph type="dt" sz="half" idx="10"/>
          </p:nvPr>
        </p:nvSpPr>
        <p:spPr/>
        <p:txBody>
          <a:bodyPr/>
          <a:lstStyle/>
          <a:p>
            <a:fld id="{95902CB2-7B04-479A-A4B7-D7828AC4C3A6}" type="datetimeFigureOut">
              <a:rPr lang="en-US" smtClean="0"/>
              <a:t>11/8/2023</a:t>
            </a:fld>
            <a:endParaRPr lang="en-US"/>
          </a:p>
        </p:txBody>
      </p:sp>
      <p:sp>
        <p:nvSpPr>
          <p:cNvPr id="5" name="Footer Placeholder 4">
            <a:extLst>
              <a:ext uri="{FF2B5EF4-FFF2-40B4-BE49-F238E27FC236}">
                <a16:creationId xmlns:a16="http://schemas.microsoft.com/office/drawing/2014/main" id="{0282D783-5CD0-D8BF-D3F2-4CDC98CDBB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81C11A-C805-1C12-ADD0-E52F7A7E0655}"/>
              </a:ext>
            </a:extLst>
          </p:cNvPr>
          <p:cNvSpPr>
            <a:spLocks noGrp="1"/>
          </p:cNvSpPr>
          <p:nvPr>
            <p:ph type="sldNum" sz="quarter" idx="12"/>
          </p:nvPr>
        </p:nvSpPr>
        <p:spPr/>
        <p:txBody>
          <a:bodyPr/>
          <a:lstStyle/>
          <a:p>
            <a:fld id="{1F8BA18C-2061-4F4A-928A-531F26C278A2}" type="slidenum">
              <a:rPr lang="en-US" smtClean="0"/>
              <a:t>‹#›</a:t>
            </a:fld>
            <a:endParaRPr lang="en-US"/>
          </a:p>
        </p:txBody>
      </p:sp>
    </p:spTree>
    <p:extLst>
      <p:ext uri="{BB962C8B-B14F-4D97-AF65-F5344CB8AC3E}">
        <p14:creationId xmlns:p14="http://schemas.microsoft.com/office/powerpoint/2010/main" val="1126397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27D30F-A5B3-49CF-DB11-6DED53AE6B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B6B45E-AE97-8E59-5D7D-859E33434F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A3FDEF-2A13-1783-D7C4-CA62DA8BE070}"/>
              </a:ext>
            </a:extLst>
          </p:cNvPr>
          <p:cNvSpPr>
            <a:spLocks noGrp="1"/>
          </p:cNvSpPr>
          <p:nvPr>
            <p:ph type="dt" sz="half" idx="10"/>
          </p:nvPr>
        </p:nvSpPr>
        <p:spPr/>
        <p:txBody>
          <a:bodyPr/>
          <a:lstStyle/>
          <a:p>
            <a:fld id="{95902CB2-7B04-479A-A4B7-D7828AC4C3A6}" type="datetimeFigureOut">
              <a:rPr lang="en-US" smtClean="0"/>
              <a:t>11/8/2023</a:t>
            </a:fld>
            <a:endParaRPr lang="en-US"/>
          </a:p>
        </p:txBody>
      </p:sp>
      <p:sp>
        <p:nvSpPr>
          <p:cNvPr id="5" name="Footer Placeholder 4">
            <a:extLst>
              <a:ext uri="{FF2B5EF4-FFF2-40B4-BE49-F238E27FC236}">
                <a16:creationId xmlns:a16="http://schemas.microsoft.com/office/drawing/2014/main" id="{FA9807DF-6515-98CC-AF0F-C612EA166F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568BFA-60C8-0967-95BE-A601E78DB153}"/>
              </a:ext>
            </a:extLst>
          </p:cNvPr>
          <p:cNvSpPr>
            <a:spLocks noGrp="1"/>
          </p:cNvSpPr>
          <p:nvPr>
            <p:ph type="sldNum" sz="quarter" idx="12"/>
          </p:nvPr>
        </p:nvSpPr>
        <p:spPr/>
        <p:txBody>
          <a:bodyPr/>
          <a:lstStyle/>
          <a:p>
            <a:fld id="{1F8BA18C-2061-4F4A-928A-531F26C278A2}" type="slidenum">
              <a:rPr lang="en-US" smtClean="0"/>
              <a:t>‹#›</a:t>
            </a:fld>
            <a:endParaRPr lang="en-US"/>
          </a:p>
        </p:txBody>
      </p:sp>
    </p:spTree>
    <p:extLst>
      <p:ext uri="{BB962C8B-B14F-4D97-AF65-F5344CB8AC3E}">
        <p14:creationId xmlns:p14="http://schemas.microsoft.com/office/powerpoint/2010/main" val="1067145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E0EBA-34EE-3CC0-23E7-9414EDB7BEC6}"/>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5FE14E2-116A-0F8D-3983-BE57699FF60F}"/>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A6E3A-4D3A-1AF4-9912-77793EA4F836}"/>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3A46057-EE50-496D-BB48-BE88C69700F8}" type="datetimeFigureOut">
              <a:rPr lang="en-US" smtClean="0"/>
              <a:pPr/>
              <a:t>11/8/2023</a:t>
            </a:fld>
            <a:endParaRPr lang="en-US"/>
          </a:p>
        </p:txBody>
      </p:sp>
      <p:sp>
        <p:nvSpPr>
          <p:cNvPr id="5" name="Footer Placeholder 4">
            <a:extLst>
              <a:ext uri="{FF2B5EF4-FFF2-40B4-BE49-F238E27FC236}">
                <a16:creationId xmlns:a16="http://schemas.microsoft.com/office/drawing/2014/main" id="{858AC538-CBCA-36C9-9B64-C7B1DD66B86A}"/>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3AC824EE-A8FD-5AB8-E985-EC1B59757BD5}"/>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CAA28F6B-6CAA-428E-9088-393BF2B4F335}" type="slidenum">
              <a:rPr lang="en-US" smtClean="0"/>
              <a:pPr/>
              <a:t>‹#›</a:t>
            </a:fld>
            <a:endParaRPr lang="en-US"/>
          </a:p>
        </p:txBody>
      </p:sp>
      <p:pic>
        <p:nvPicPr>
          <p:cNvPr id="8" name="Picture 7" descr="Logo, company name&#10;&#10;Description automatically generated">
            <a:extLst>
              <a:ext uri="{FF2B5EF4-FFF2-40B4-BE49-F238E27FC236}">
                <a16:creationId xmlns:a16="http://schemas.microsoft.com/office/drawing/2014/main" id="{922DF406-8226-2D4C-80CD-D9607614948D}"/>
              </a:ext>
            </a:extLst>
          </p:cNvPr>
          <p:cNvPicPr>
            <a:picLocks noChangeAspect="1"/>
          </p:cNvPicPr>
          <p:nvPr userDrawn="1"/>
        </p:nvPicPr>
        <p:blipFill>
          <a:blip r:embed="rId2"/>
          <a:stretch>
            <a:fillRect/>
          </a:stretch>
        </p:blipFill>
        <p:spPr>
          <a:xfrm>
            <a:off x="381000" y="5643112"/>
            <a:ext cx="1543089" cy="1067701"/>
          </a:xfrm>
          <a:prstGeom prst="rect">
            <a:avLst/>
          </a:prstGeom>
        </p:spPr>
      </p:pic>
    </p:spTree>
    <p:extLst>
      <p:ext uri="{BB962C8B-B14F-4D97-AF65-F5344CB8AC3E}">
        <p14:creationId xmlns:p14="http://schemas.microsoft.com/office/powerpoint/2010/main" val="64683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D7662-DC88-6294-196E-50F07DB83037}"/>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1B512EE9-4FB5-1280-592C-32C72F6E8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83A931-9B45-9283-188C-321442CBEBED}"/>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3A46057-EE50-496D-BB48-BE88C69700F8}" type="datetimeFigureOut">
              <a:rPr lang="en-US" smtClean="0"/>
              <a:pPr/>
              <a:t>11/8/2023</a:t>
            </a:fld>
            <a:endParaRPr lang="en-US"/>
          </a:p>
        </p:txBody>
      </p:sp>
      <p:sp>
        <p:nvSpPr>
          <p:cNvPr id="5" name="Footer Placeholder 4">
            <a:extLst>
              <a:ext uri="{FF2B5EF4-FFF2-40B4-BE49-F238E27FC236}">
                <a16:creationId xmlns:a16="http://schemas.microsoft.com/office/drawing/2014/main" id="{E703E28C-8C6B-2EC2-1A83-84D9B10CC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8E8409-DF94-8D6E-F733-FCB71F378206}"/>
              </a:ext>
            </a:extLst>
          </p:cNvPr>
          <p:cNvSpPr>
            <a:spLocks noGrp="1"/>
          </p:cNvSpPr>
          <p:nvPr>
            <p:ph type="sldNum" sz="quarter" idx="12"/>
          </p:nvPr>
        </p:nvSpPr>
        <p:spPr/>
        <p:txBody>
          <a:bodyPr/>
          <a:lstStyle/>
          <a:p>
            <a:fld id="{CAA28F6B-6CAA-428E-9088-393BF2B4F335}" type="slidenum">
              <a:rPr lang="en-US" smtClean="0"/>
              <a:t>‹#›</a:t>
            </a:fld>
            <a:endParaRPr lang="en-US"/>
          </a:p>
        </p:txBody>
      </p:sp>
    </p:spTree>
    <p:extLst>
      <p:ext uri="{BB962C8B-B14F-4D97-AF65-F5344CB8AC3E}">
        <p14:creationId xmlns:p14="http://schemas.microsoft.com/office/powerpoint/2010/main" val="3376814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DE17D-272D-BA68-42A7-580ED130DDCA}"/>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697B2AC-13F8-E9B0-5C58-6242851D55DF}"/>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FA5F51-7BB9-EA77-8BE9-1E1FE147492D}"/>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99EEEF-4559-2D0A-C797-0E1C33EB7A58}"/>
              </a:ext>
            </a:extLst>
          </p:cNvPr>
          <p:cNvSpPr>
            <a:spLocks noGrp="1"/>
          </p:cNvSpPr>
          <p:nvPr>
            <p:ph type="dt" sz="half" idx="10"/>
          </p:nvPr>
        </p:nvSpPr>
        <p:spPr/>
        <p:txBody>
          <a:bodyPr/>
          <a:lstStyle/>
          <a:p>
            <a:fld id="{23A46057-EE50-496D-BB48-BE88C69700F8}" type="datetimeFigureOut">
              <a:rPr lang="en-US" smtClean="0"/>
              <a:t>11/8/2023</a:t>
            </a:fld>
            <a:endParaRPr lang="en-US"/>
          </a:p>
        </p:txBody>
      </p:sp>
      <p:sp>
        <p:nvSpPr>
          <p:cNvPr id="6" name="Footer Placeholder 5">
            <a:extLst>
              <a:ext uri="{FF2B5EF4-FFF2-40B4-BE49-F238E27FC236}">
                <a16:creationId xmlns:a16="http://schemas.microsoft.com/office/drawing/2014/main" id="{F52CA574-16C7-86CD-8995-0A6E6A7CAF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EF4640-5CAA-9610-3623-1185FCE347F0}"/>
              </a:ext>
            </a:extLst>
          </p:cNvPr>
          <p:cNvSpPr>
            <a:spLocks noGrp="1"/>
          </p:cNvSpPr>
          <p:nvPr>
            <p:ph type="sldNum" sz="quarter" idx="12"/>
          </p:nvPr>
        </p:nvSpPr>
        <p:spPr/>
        <p:txBody>
          <a:bodyPr/>
          <a:lstStyle/>
          <a:p>
            <a:fld id="{CAA28F6B-6CAA-428E-9088-393BF2B4F335}" type="slidenum">
              <a:rPr lang="en-US" smtClean="0"/>
              <a:t>‹#›</a:t>
            </a:fld>
            <a:endParaRPr lang="en-US"/>
          </a:p>
        </p:txBody>
      </p:sp>
    </p:spTree>
    <p:extLst>
      <p:ext uri="{BB962C8B-B14F-4D97-AF65-F5344CB8AC3E}">
        <p14:creationId xmlns:p14="http://schemas.microsoft.com/office/powerpoint/2010/main" val="279578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5787F-6B7E-59F4-704E-AF1F8216123D}"/>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B07CA3-93B9-103B-575B-EA25E3FBE8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ED38A2-729A-58E1-1A0C-F80CDEC1A4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AD86CB-CA88-4278-6DE9-48EEF50DD2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17D7-5835-A2B5-ABBE-7D742C07CB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15E384-79E3-561A-C1EE-DFA5FCB7DCCB}"/>
              </a:ext>
            </a:extLst>
          </p:cNvPr>
          <p:cNvSpPr>
            <a:spLocks noGrp="1"/>
          </p:cNvSpPr>
          <p:nvPr>
            <p:ph type="dt" sz="half" idx="10"/>
          </p:nvPr>
        </p:nvSpPr>
        <p:spPr/>
        <p:txBody>
          <a:bodyPr/>
          <a:lstStyle/>
          <a:p>
            <a:fld id="{23A46057-EE50-496D-BB48-BE88C69700F8}" type="datetimeFigureOut">
              <a:rPr lang="en-US" smtClean="0"/>
              <a:t>11/8/2023</a:t>
            </a:fld>
            <a:endParaRPr lang="en-US"/>
          </a:p>
        </p:txBody>
      </p:sp>
      <p:sp>
        <p:nvSpPr>
          <p:cNvPr id="8" name="Footer Placeholder 7">
            <a:extLst>
              <a:ext uri="{FF2B5EF4-FFF2-40B4-BE49-F238E27FC236}">
                <a16:creationId xmlns:a16="http://schemas.microsoft.com/office/drawing/2014/main" id="{C81B3E77-3E12-149E-4E75-1B42CB40D8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6E67F-6F4A-C142-0D98-EFCD374EABFD}"/>
              </a:ext>
            </a:extLst>
          </p:cNvPr>
          <p:cNvSpPr>
            <a:spLocks noGrp="1"/>
          </p:cNvSpPr>
          <p:nvPr>
            <p:ph type="sldNum" sz="quarter" idx="12"/>
          </p:nvPr>
        </p:nvSpPr>
        <p:spPr/>
        <p:txBody>
          <a:bodyPr/>
          <a:lstStyle/>
          <a:p>
            <a:fld id="{CAA28F6B-6CAA-428E-9088-393BF2B4F335}" type="slidenum">
              <a:rPr lang="en-US" smtClean="0"/>
              <a:t>‹#›</a:t>
            </a:fld>
            <a:endParaRPr lang="en-US"/>
          </a:p>
        </p:txBody>
      </p:sp>
    </p:spTree>
    <p:extLst>
      <p:ext uri="{BB962C8B-B14F-4D97-AF65-F5344CB8AC3E}">
        <p14:creationId xmlns:p14="http://schemas.microsoft.com/office/powerpoint/2010/main" val="323660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CF5CE-FE72-8C80-6A97-D4B4B401AACD}"/>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93B9F7C4-F9F1-8C88-08FD-6E0EC0DB98A6}"/>
              </a:ext>
            </a:extLst>
          </p:cNvPr>
          <p:cNvSpPr>
            <a:spLocks noGrp="1"/>
          </p:cNvSpPr>
          <p:nvPr>
            <p:ph type="dt" sz="half" idx="10"/>
          </p:nvPr>
        </p:nvSpPr>
        <p:spPr/>
        <p:txBody>
          <a:bodyPr/>
          <a:lstStyle/>
          <a:p>
            <a:fld id="{23A46057-EE50-496D-BB48-BE88C69700F8}" type="datetimeFigureOut">
              <a:rPr lang="en-US" smtClean="0"/>
              <a:t>11/8/2023</a:t>
            </a:fld>
            <a:endParaRPr lang="en-US"/>
          </a:p>
        </p:txBody>
      </p:sp>
      <p:sp>
        <p:nvSpPr>
          <p:cNvPr id="4" name="Footer Placeholder 3">
            <a:extLst>
              <a:ext uri="{FF2B5EF4-FFF2-40B4-BE49-F238E27FC236}">
                <a16:creationId xmlns:a16="http://schemas.microsoft.com/office/drawing/2014/main" id="{3A2FD9F4-F3F7-B1AF-3CA3-1AD36645B8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6E5257-858E-5015-E6BC-60AB8BD776EA}"/>
              </a:ext>
            </a:extLst>
          </p:cNvPr>
          <p:cNvSpPr>
            <a:spLocks noGrp="1"/>
          </p:cNvSpPr>
          <p:nvPr>
            <p:ph type="sldNum" sz="quarter" idx="12"/>
          </p:nvPr>
        </p:nvSpPr>
        <p:spPr/>
        <p:txBody>
          <a:bodyPr/>
          <a:lstStyle/>
          <a:p>
            <a:fld id="{CAA28F6B-6CAA-428E-9088-393BF2B4F335}" type="slidenum">
              <a:rPr lang="en-US" smtClean="0"/>
              <a:t>‹#›</a:t>
            </a:fld>
            <a:endParaRPr lang="en-US"/>
          </a:p>
        </p:txBody>
      </p:sp>
    </p:spTree>
    <p:extLst>
      <p:ext uri="{BB962C8B-B14F-4D97-AF65-F5344CB8AC3E}">
        <p14:creationId xmlns:p14="http://schemas.microsoft.com/office/powerpoint/2010/main" val="796563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F91C5-DF92-BAC5-2B6D-3CB56AFF3EDF}"/>
              </a:ext>
            </a:extLst>
          </p:cNvPr>
          <p:cNvSpPr>
            <a:spLocks noGrp="1"/>
          </p:cNvSpPr>
          <p:nvPr>
            <p:ph type="dt" sz="half" idx="10"/>
          </p:nvPr>
        </p:nvSpPr>
        <p:spPr/>
        <p:txBody>
          <a:bodyPr/>
          <a:lstStyle/>
          <a:p>
            <a:fld id="{23A46057-EE50-496D-BB48-BE88C69700F8}" type="datetimeFigureOut">
              <a:rPr lang="en-US" smtClean="0"/>
              <a:t>11/8/2023</a:t>
            </a:fld>
            <a:endParaRPr lang="en-US"/>
          </a:p>
        </p:txBody>
      </p:sp>
      <p:sp>
        <p:nvSpPr>
          <p:cNvPr id="3" name="Footer Placeholder 2">
            <a:extLst>
              <a:ext uri="{FF2B5EF4-FFF2-40B4-BE49-F238E27FC236}">
                <a16:creationId xmlns:a16="http://schemas.microsoft.com/office/drawing/2014/main" id="{C564F0C2-DCDD-38AB-151C-386651A49B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A62BB7-D543-43D3-D27B-9BEA3D85082D}"/>
              </a:ext>
            </a:extLst>
          </p:cNvPr>
          <p:cNvSpPr>
            <a:spLocks noGrp="1"/>
          </p:cNvSpPr>
          <p:nvPr>
            <p:ph type="sldNum" sz="quarter" idx="12"/>
          </p:nvPr>
        </p:nvSpPr>
        <p:spPr/>
        <p:txBody>
          <a:bodyPr/>
          <a:lstStyle/>
          <a:p>
            <a:fld id="{CAA28F6B-6CAA-428E-9088-393BF2B4F335}" type="slidenum">
              <a:rPr lang="en-US" smtClean="0"/>
              <a:t>‹#›</a:t>
            </a:fld>
            <a:endParaRPr lang="en-US"/>
          </a:p>
        </p:txBody>
      </p:sp>
    </p:spTree>
    <p:extLst>
      <p:ext uri="{BB962C8B-B14F-4D97-AF65-F5344CB8AC3E}">
        <p14:creationId xmlns:p14="http://schemas.microsoft.com/office/powerpoint/2010/main" val="485498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5FBDB-DB7F-9D78-C0C4-BC1EC6122436}"/>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B08912D-588F-58D5-CB7D-6D1621296013}"/>
              </a:ext>
            </a:extLst>
          </p:cNvPr>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7E8D1A-1357-6F06-4245-A429A302B0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032D43-F083-A1F5-945C-0D3681FF51A9}"/>
              </a:ext>
            </a:extLst>
          </p:cNvPr>
          <p:cNvSpPr>
            <a:spLocks noGrp="1"/>
          </p:cNvSpPr>
          <p:nvPr>
            <p:ph type="dt" sz="half" idx="10"/>
          </p:nvPr>
        </p:nvSpPr>
        <p:spPr/>
        <p:txBody>
          <a:bodyPr/>
          <a:lstStyle/>
          <a:p>
            <a:fld id="{23A46057-EE50-496D-BB48-BE88C69700F8}" type="datetimeFigureOut">
              <a:rPr lang="en-US" smtClean="0"/>
              <a:t>11/8/2023</a:t>
            </a:fld>
            <a:endParaRPr lang="en-US"/>
          </a:p>
        </p:txBody>
      </p:sp>
      <p:sp>
        <p:nvSpPr>
          <p:cNvPr id="6" name="Footer Placeholder 5">
            <a:extLst>
              <a:ext uri="{FF2B5EF4-FFF2-40B4-BE49-F238E27FC236}">
                <a16:creationId xmlns:a16="http://schemas.microsoft.com/office/drawing/2014/main" id="{2AF0C94D-0EAE-3696-3484-FC146935C0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0644CB-08BF-90A7-A2D8-D30423C78984}"/>
              </a:ext>
            </a:extLst>
          </p:cNvPr>
          <p:cNvSpPr>
            <a:spLocks noGrp="1"/>
          </p:cNvSpPr>
          <p:nvPr>
            <p:ph type="sldNum" sz="quarter" idx="12"/>
          </p:nvPr>
        </p:nvSpPr>
        <p:spPr/>
        <p:txBody>
          <a:bodyPr/>
          <a:lstStyle/>
          <a:p>
            <a:fld id="{CAA28F6B-6CAA-428E-9088-393BF2B4F335}" type="slidenum">
              <a:rPr lang="en-US" smtClean="0"/>
              <a:t>‹#›</a:t>
            </a:fld>
            <a:endParaRPr lang="en-US"/>
          </a:p>
        </p:txBody>
      </p:sp>
    </p:spTree>
    <p:extLst>
      <p:ext uri="{BB962C8B-B14F-4D97-AF65-F5344CB8AC3E}">
        <p14:creationId xmlns:p14="http://schemas.microsoft.com/office/powerpoint/2010/main" val="847119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6CB0F-7D5E-25BD-7FCF-23B03FB042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65F040-D44C-ED7B-59E0-E6FE04FCBC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CDA6A-95CC-AA43-B638-009DF4E097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46057-EE50-496D-BB48-BE88C69700F8}" type="datetimeFigureOut">
              <a:rPr lang="en-US" smtClean="0"/>
              <a:t>11/8/2023</a:t>
            </a:fld>
            <a:endParaRPr lang="en-US"/>
          </a:p>
        </p:txBody>
      </p:sp>
      <p:sp>
        <p:nvSpPr>
          <p:cNvPr id="5" name="Footer Placeholder 4">
            <a:extLst>
              <a:ext uri="{FF2B5EF4-FFF2-40B4-BE49-F238E27FC236}">
                <a16:creationId xmlns:a16="http://schemas.microsoft.com/office/drawing/2014/main" id="{A2F568E8-4A14-A1F2-5EDF-864829C939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D35C0C-2C66-6FEF-AFD9-C60C9D0479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28F6B-6CAA-428E-9088-393BF2B4F335}" type="slidenum">
              <a:rPr lang="en-US" smtClean="0"/>
              <a:t>‹#›</a:t>
            </a:fld>
            <a:endParaRPr lang="en-US"/>
          </a:p>
        </p:txBody>
      </p:sp>
      <p:sp>
        <p:nvSpPr>
          <p:cNvPr id="7" name="Rectangle 24">
            <a:extLst>
              <a:ext uri="{FF2B5EF4-FFF2-40B4-BE49-F238E27FC236}">
                <a16:creationId xmlns:a16="http://schemas.microsoft.com/office/drawing/2014/main" id="{43FCBD3D-D6F4-E299-DF39-39062B052284}"/>
              </a:ext>
            </a:extLst>
          </p:cNvPr>
          <p:cNvSpPr/>
          <p:nvPr userDrawn="1"/>
        </p:nvSpPr>
        <p:spPr>
          <a:xfrm>
            <a:off x="1"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spTree>
    <p:extLst>
      <p:ext uri="{BB962C8B-B14F-4D97-AF65-F5344CB8AC3E}">
        <p14:creationId xmlns:p14="http://schemas.microsoft.com/office/powerpoint/2010/main" val="1040562515"/>
      </p:ext>
    </p:extLst>
  </p:cSld>
  <p:clrMap bg1="lt1" tx1="dk1" bg2="lt2" tx2="dk2" accent1="accent1" accent2="accent2" accent3="accent3" accent4="accent4" accent5="accent5" accent6="accent6" hlink="hlink" folHlink="folHlink"/>
  <p:sldLayoutIdLst>
    <p:sldLayoutId id="2147483836"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EBF59C-D4A8-0C0A-04C8-4CA1387E53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F74479-3C07-FBF0-BA20-369D2E46DB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EFE2C-BAEC-FE93-CBDE-082208E5ED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02CB2-7B04-479A-A4B7-D7828AC4C3A6}" type="datetimeFigureOut">
              <a:rPr lang="en-US" smtClean="0"/>
              <a:t>11/8/2023</a:t>
            </a:fld>
            <a:endParaRPr lang="en-US"/>
          </a:p>
        </p:txBody>
      </p:sp>
      <p:sp>
        <p:nvSpPr>
          <p:cNvPr id="5" name="Footer Placeholder 4">
            <a:extLst>
              <a:ext uri="{FF2B5EF4-FFF2-40B4-BE49-F238E27FC236}">
                <a16:creationId xmlns:a16="http://schemas.microsoft.com/office/drawing/2014/main" id="{D58141E3-EE37-CEC9-6D08-B7246BD26E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CB44AE-8F24-0C82-C06E-9300AF4331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8BA18C-2061-4F4A-928A-531F26C278A2}" type="slidenum">
              <a:rPr lang="en-US" smtClean="0"/>
              <a:t>‹#›</a:t>
            </a:fld>
            <a:endParaRPr lang="en-US"/>
          </a:p>
        </p:txBody>
      </p:sp>
    </p:spTree>
    <p:extLst>
      <p:ext uri="{BB962C8B-B14F-4D97-AF65-F5344CB8AC3E}">
        <p14:creationId xmlns:p14="http://schemas.microsoft.com/office/powerpoint/2010/main" val="2455380203"/>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www.flickr.com/photos/leesean/702143127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leadershipfreak.blog/2021/07/13/purpose-simplified-who-do-you-want-to-be-when-you-grow-old/"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abc.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pixabay.com/en/compass-direction-navigation-travel-1299559/"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4.sv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5.sv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6.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rl-esports.gamepedia.com/Vision" TargetMode="External"/><Relationship Id="rId2" Type="http://schemas.openxmlformats.org/officeDocument/2006/relationships/image" Target="../media/image37.png"/><Relationship Id="rId1" Type="http://schemas.openxmlformats.org/officeDocument/2006/relationships/slideLayout" Target="../slideLayouts/slideLayout3.xml"/><Relationship Id="rId5" Type="http://schemas.openxmlformats.org/officeDocument/2006/relationships/hyperlink" Target="http://www.flickr.com/photos/roland/100853718/" TargetMode="External"/><Relationship Id="rId4" Type="http://schemas.openxmlformats.org/officeDocument/2006/relationships/image" Target="../media/image3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s://nationalconnections.abc.org/Portals/10/Documents/Region%20Map_2022.pdf?ver=2022-01-06-151648-727"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emf"/></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705512" y="3429000"/>
            <a:ext cx="8223402" cy="1580902"/>
          </a:xfrm>
        </p:spPr>
        <p:txBody>
          <a:bodyPr vert="horz" lIns="91440" tIns="45720" rIns="91440" bIns="45720" rtlCol="0" anchor="ctr">
            <a:normAutofit fontScale="90000"/>
          </a:bodyPr>
          <a:lstStyle/>
          <a:p>
            <a:pPr defTabSz="914400">
              <a:lnSpc>
                <a:spcPct val="90000"/>
              </a:lnSpc>
            </a:pPr>
            <a:r>
              <a:rPr lang="en-US" b="1" kern="1200" dirty="0">
                <a:solidFill>
                  <a:srgbClr val="002060"/>
                </a:solidFill>
                <a:ea typeface="Open Sans" panose="020B0606030504020204" pitchFamily="34" charset="0"/>
              </a:rPr>
              <a:t>Board Orientation 2023</a:t>
            </a:r>
          </a:p>
        </p:txBody>
      </p:sp>
      <p:pic>
        <p:nvPicPr>
          <p:cNvPr id="6" name="Picture 5" descr="A picture containing drawing&#10;&#10;Description automatically generated">
            <a:extLst>
              <a:ext uri="{FF2B5EF4-FFF2-40B4-BE49-F238E27FC236}">
                <a16:creationId xmlns:a16="http://schemas.microsoft.com/office/drawing/2014/main" id="{D5CF860C-B9C9-4F2B-9E0E-84EACE7B73FA}"/>
              </a:ext>
            </a:extLst>
          </p:cNvPr>
          <p:cNvPicPr>
            <a:picLocks noChangeAspect="1"/>
          </p:cNvPicPr>
          <p:nvPr/>
        </p:nvPicPr>
        <p:blipFill>
          <a:blip r:embed="rId3"/>
          <a:stretch>
            <a:fillRect/>
          </a:stretch>
        </p:blipFill>
        <p:spPr>
          <a:xfrm>
            <a:off x="2977057" y="1101153"/>
            <a:ext cx="5152741" cy="2128192"/>
          </a:xfrm>
          <a:prstGeom prst="rect">
            <a:avLst/>
          </a:prstGeom>
        </p:spPr>
      </p:pic>
    </p:spTree>
    <p:extLst>
      <p:ext uri="{BB962C8B-B14F-4D97-AF65-F5344CB8AC3E}">
        <p14:creationId xmlns:p14="http://schemas.microsoft.com/office/powerpoint/2010/main" val="4144774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2">
                    <a:lumMod val="75000"/>
                  </a:schemeClr>
                </a:solidFill>
                <a:ea typeface="Open Sans" panose="020B0606030504020204" pitchFamily="34" charset="0"/>
              </a:rPr>
              <a:t>The Board – Staff Relationship</a:t>
            </a:r>
          </a:p>
        </p:txBody>
      </p:sp>
      <p:sp>
        <p:nvSpPr>
          <p:cNvPr id="3" name="Content Placeholder 2"/>
          <p:cNvSpPr>
            <a:spLocks noGrp="1"/>
          </p:cNvSpPr>
          <p:nvPr>
            <p:ph idx="1"/>
          </p:nvPr>
        </p:nvSpPr>
        <p:spPr>
          <a:xfrm>
            <a:off x="1091381" y="1540189"/>
            <a:ext cx="10262419" cy="4271888"/>
          </a:xfrm>
        </p:spPr>
        <p:txBody>
          <a:bodyPr>
            <a:noAutofit/>
          </a:bodyPr>
          <a:lstStyle/>
          <a:p>
            <a:pPr marL="0" indent="0">
              <a:lnSpc>
                <a:spcPct val="120000"/>
              </a:lnSpc>
              <a:spcBef>
                <a:spcPts val="1200"/>
              </a:spcBef>
              <a:buClr>
                <a:srgbClr val="C00000"/>
              </a:buClr>
              <a:buNone/>
            </a:pPr>
            <a:r>
              <a:rPr lang="en-US" sz="2400" b="1" dirty="0">
                <a:ea typeface="Open Sans" panose="020B0606030504020204" pitchFamily="34" charset="0"/>
              </a:rPr>
              <a:t>Two Partners, One Team</a:t>
            </a:r>
          </a:p>
          <a:p>
            <a:pPr>
              <a:lnSpc>
                <a:spcPct val="120000"/>
              </a:lnSpc>
              <a:spcBef>
                <a:spcPts val="1200"/>
              </a:spcBef>
              <a:buClr>
                <a:srgbClr val="C00000"/>
              </a:buClr>
              <a:buFont typeface="Arial" panose="020B0604020202020204" pitchFamily="34" charset="0"/>
              <a:buChar char="•"/>
            </a:pPr>
            <a:r>
              <a:rPr lang="en-US" sz="2400" dirty="0">
                <a:ea typeface="Open Sans" panose="020B0606030504020204" pitchFamily="34" charset="0"/>
              </a:rPr>
              <a:t>The </a:t>
            </a:r>
            <a:r>
              <a:rPr lang="en-US" sz="2400" b="1" u="sng" dirty="0">
                <a:ea typeface="Open Sans" panose="020B0606030504020204" pitchFamily="34" charset="0"/>
              </a:rPr>
              <a:t>Board</a:t>
            </a:r>
            <a:r>
              <a:rPr lang="en-US" sz="2400" b="1" dirty="0">
                <a:solidFill>
                  <a:schemeClr val="tx2">
                    <a:lumMod val="75000"/>
                  </a:schemeClr>
                </a:solidFill>
                <a:ea typeface="Open Sans" panose="020B0606030504020204" pitchFamily="34" charset="0"/>
              </a:rPr>
              <a:t> </a:t>
            </a:r>
            <a:r>
              <a:rPr lang="en-US" sz="2400" dirty="0">
                <a:ea typeface="Open Sans" panose="020B0606030504020204" pitchFamily="34" charset="0"/>
              </a:rPr>
              <a:t>focuses on governance, direction and vision based on mission</a:t>
            </a:r>
          </a:p>
          <a:p>
            <a:pPr>
              <a:lnSpc>
                <a:spcPct val="120000"/>
              </a:lnSpc>
              <a:spcBef>
                <a:spcPts val="1200"/>
              </a:spcBef>
              <a:buClr>
                <a:srgbClr val="C00000"/>
              </a:buClr>
              <a:buFont typeface="Arial" panose="020B0604020202020204" pitchFamily="34" charset="0"/>
              <a:buChar char="•"/>
            </a:pPr>
            <a:r>
              <a:rPr lang="en-US" sz="2400" dirty="0">
                <a:ea typeface="Open Sans" panose="020B0606030504020204" pitchFamily="34" charset="0"/>
              </a:rPr>
              <a:t>The </a:t>
            </a:r>
            <a:r>
              <a:rPr lang="en-US" sz="2400" b="1" u="sng" dirty="0">
                <a:ea typeface="Open Sans" panose="020B0606030504020204" pitchFamily="34" charset="0"/>
              </a:rPr>
              <a:t>President &amp; CEO </a:t>
            </a:r>
            <a:r>
              <a:rPr lang="en-US" sz="2400" dirty="0">
                <a:ea typeface="Open Sans" panose="020B0606030504020204" pitchFamily="34" charset="0"/>
              </a:rPr>
              <a:t>manages day-to-day operations within the context of the Board’s direction</a:t>
            </a:r>
          </a:p>
          <a:p>
            <a:pPr>
              <a:lnSpc>
                <a:spcPct val="120000"/>
              </a:lnSpc>
              <a:spcBef>
                <a:spcPts val="1200"/>
              </a:spcBef>
              <a:buClr>
                <a:srgbClr val="C00000"/>
              </a:buClr>
              <a:buFont typeface="Arial" panose="020B0604020202020204" pitchFamily="34" charset="0"/>
              <a:buChar char="•"/>
            </a:pPr>
            <a:r>
              <a:rPr lang="en-US" sz="2400" dirty="0">
                <a:ea typeface="Open Sans" panose="020B0606030504020204" pitchFamily="34" charset="0"/>
              </a:rPr>
              <a:t>This </a:t>
            </a:r>
            <a:r>
              <a:rPr lang="en-US" sz="2400" b="1" u="sng" dirty="0">
                <a:ea typeface="Open Sans" panose="020B0606030504020204" pitchFamily="34" charset="0"/>
              </a:rPr>
              <a:t>partnership</a:t>
            </a:r>
            <a:r>
              <a:rPr lang="en-US" sz="2400" dirty="0">
                <a:ea typeface="Open Sans" panose="020B0606030504020204" pitchFamily="34" charset="0"/>
              </a:rPr>
              <a:t> allows the organization to achieve its goals, avoids micro-management of the present and over-taxing of the volunteer leaders.</a:t>
            </a:r>
          </a:p>
          <a:p>
            <a:pPr lvl="1">
              <a:lnSpc>
                <a:spcPct val="120000"/>
              </a:lnSpc>
              <a:spcBef>
                <a:spcPts val="1200"/>
              </a:spcBef>
            </a:pPr>
            <a:endParaRPr lang="en-US" dirty="0">
              <a:ea typeface="Open Sans" panose="020B0606030504020204" pitchFamily="34" charset="0"/>
            </a:endParaRPr>
          </a:p>
          <a:p>
            <a:pPr lvl="1">
              <a:lnSpc>
                <a:spcPct val="120000"/>
              </a:lnSpc>
              <a:spcBef>
                <a:spcPts val="1200"/>
              </a:spcBef>
            </a:pPr>
            <a:endParaRPr lang="en-US" dirty="0">
              <a:ea typeface="Open Sans" panose="020B0606030504020204" pitchFamily="34" charset="0"/>
            </a:endParaRPr>
          </a:p>
          <a:p>
            <a:pPr>
              <a:lnSpc>
                <a:spcPct val="120000"/>
              </a:lnSpc>
              <a:spcBef>
                <a:spcPts val="1200"/>
              </a:spcBef>
            </a:pPr>
            <a:endParaRPr lang="en-US" sz="2400" dirty="0">
              <a:ea typeface="Open Sans" panose="020B0606030504020204" pitchFamily="34" charset="0"/>
            </a:endParaRPr>
          </a:p>
        </p:txBody>
      </p:sp>
    </p:spTree>
    <p:extLst>
      <p:ext uri="{BB962C8B-B14F-4D97-AF65-F5344CB8AC3E}">
        <p14:creationId xmlns:p14="http://schemas.microsoft.com/office/powerpoint/2010/main" val="3312511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2">
                    <a:lumMod val="75000"/>
                  </a:schemeClr>
                </a:solidFill>
                <a:ea typeface="Open Sans" panose="020B0606030504020204" pitchFamily="34" charset="0"/>
              </a:rPr>
              <a:t>The Board Dream Team</a:t>
            </a:r>
          </a:p>
        </p:txBody>
      </p:sp>
      <p:sp>
        <p:nvSpPr>
          <p:cNvPr id="3" name="Content Placeholder 2"/>
          <p:cNvSpPr>
            <a:spLocks noGrp="1"/>
          </p:cNvSpPr>
          <p:nvPr>
            <p:ph idx="1"/>
          </p:nvPr>
        </p:nvSpPr>
        <p:spPr>
          <a:xfrm>
            <a:off x="3219450" y="1600200"/>
            <a:ext cx="6573479" cy="3738716"/>
          </a:xfrm>
        </p:spPr>
        <p:txBody>
          <a:bodyPr>
            <a:normAutofit/>
          </a:bodyPr>
          <a:lstStyle/>
          <a:p>
            <a:pPr>
              <a:buClr>
                <a:srgbClr val="C00000"/>
              </a:buClr>
              <a:buFont typeface="Arial" panose="020B0604020202020204" pitchFamily="34" charset="0"/>
              <a:buChar char="•"/>
            </a:pPr>
            <a:r>
              <a:rPr lang="en-US" sz="3200" dirty="0">
                <a:ea typeface="Open Sans" panose="020B0606030504020204" pitchFamily="34" charset="0"/>
              </a:rPr>
              <a:t>Knowledge &amp; experience</a:t>
            </a:r>
          </a:p>
          <a:p>
            <a:pPr>
              <a:buClr>
                <a:srgbClr val="C00000"/>
              </a:buClr>
              <a:buFont typeface="Arial" panose="020B0604020202020204" pitchFamily="34" charset="0"/>
              <a:buChar char="•"/>
            </a:pPr>
            <a:r>
              <a:rPr lang="en-US" sz="3200" dirty="0">
                <a:ea typeface="Open Sans" panose="020B0606030504020204" pitchFamily="34" charset="0"/>
              </a:rPr>
              <a:t>Balanced membership</a:t>
            </a:r>
          </a:p>
          <a:p>
            <a:pPr>
              <a:buClr>
                <a:srgbClr val="C00000"/>
              </a:buClr>
              <a:buFont typeface="Arial" panose="020B0604020202020204" pitchFamily="34" charset="0"/>
              <a:buChar char="•"/>
            </a:pPr>
            <a:r>
              <a:rPr lang="en-US" sz="3200" dirty="0">
                <a:ea typeface="Open Sans" panose="020B0606030504020204" pitchFamily="34" charset="0"/>
              </a:rPr>
              <a:t>Think strategically</a:t>
            </a:r>
          </a:p>
          <a:p>
            <a:pPr>
              <a:buClr>
                <a:srgbClr val="C00000"/>
              </a:buClr>
              <a:buFont typeface="Arial" panose="020B0604020202020204" pitchFamily="34" charset="0"/>
              <a:buChar char="•"/>
            </a:pPr>
            <a:r>
              <a:rPr lang="en-US" sz="3200" dirty="0">
                <a:ea typeface="Open Sans" panose="020B0606030504020204" pitchFamily="34" charset="0"/>
              </a:rPr>
              <a:t>Set expectations for success</a:t>
            </a:r>
          </a:p>
          <a:p>
            <a:pPr>
              <a:buClr>
                <a:srgbClr val="C00000"/>
              </a:buClr>
              <a:buFont typeface="Arial" panose="020B0604020202020204" pitchFamily="34" charset="0"/>
              <a:buChar char="•"/>
            </a:pPr>
            <a:r>
              <a:rPr lang="en-US" sz="3200" dirty="0">
                <a:ea typeface="Open Sans" panose="020B0606030504020204" pitchFamily="34" charset="0"/>
              </a:rPr>
              <a:t>Hold each other accountable</a:t>
            </a:r>
          </a:p>
          <a:p>
            <a:pPr>
              <a:buClr>
                <a:srgbClr val="C00000"/>
              </a:buClr>
              <a:buFont typeface="Arial" panose="020B0604020202020204" pitchFamily="34" charset="0"/>
              <a:buChar char="•"/>
            </a:pPr>
            <a:r>
              <a:rPr lang="en-US" sz="3200" dirty="0">
                <a:ea typeface="Open Sans" panose="020B0606030504020204" pitchFamily="34" charset="0"/>
              </a:rPr>
              <a:t>Visible leaders</a:t>
            </a:r>
          </a:p>
          <a:p>
            <a:pPr>
              <a:buFont typeface="Arial" panose="020B0604020202020204" pitchFamily="34" charset="0"/>
              <a:buChar char="•"/>
            </a:pPr>
            <a:endParaRPr lang="en-US" sz="3200" dirty="0">
              <a:ea typeface="Open Sans" panose="020B0606030504020204" pitchFamily="34" charset="0"/>
            </a:endParaRPr>
          </a:p>
          <a:p>
            <a:pPr>
              <a:buFont typeface="Arial" panose="020B0604020202020204" pitchFamily="34" charset="0"/>
              <a:buChar char="•"/>
            </a:pPr>
            <a:endParaRPr lang="en-US" sz="3200" dirty="0">
              <a:ea typeface="Open Sans" panose="020B0606030504020204" pitchFamily="34" charset="0"/>
            </a:endParaRPr>
          </a:p>
          <a:p>
            <a:pPr>
              <a:buFont typeface="Arial" panose="020B0604020202020204" pitchFamily="34" charset="0"/>
              <a:buChar char="•"/>
            </a:pPr>
            <a:endParaRPr lang="en-US" sz="3200" dirty="0">
              <a:ea typeface="Open Sans" panose="020B0606030504020204" pitchFamily="34" charset="0"/>
            </a:endParaRPr>
          </a:p>
          <a:p>
            <a:pPr>
              <a:buFont typeface="Arial" panose="020B0604020202020204" pitchFamily="34" charset="0"/>
              <a:buChar char="•"/>
            </a:pPr>
            <a:endParaRPr lang="en-US" sz="3200" dirty="0">
              <a:ea typeface="Open Sans" panose="020B0606030504020204" pitchFamily="34" charset="0"/>
            </a:endParaRPr>
          </a:p>
          <a:p>
            <a:pPr>
              <a:buFont typeface="Arial" panose="020B0604020202020204" pitchFamily="34" charset="0"/>
              <a:buChar char="•"/>
            </a:pPr>
            <a:endParaRPr lang="en-US" sz="3200" dirty="0">
              <a:ea typeface="Open Sans" panose="020B0606030504020204" pitchFamily="34" charset="0"/>
            </a:endParaRPr>
          </a:p>
          <a:p>
            <a:pPr>
              <a:buFont typeface="Arial" panose="020B0604020202020204" pitchFamily="34" charset="0"/>
              <a:buChar char="•"/>
            </a:pPr>
            <a:endParaRPr lang="en-US" sz="3200" dirty="0">
              <a:ea typeface="Open Sans" panose="020B0606030504020204" pitchFamily="34" charset="0"/>
            </a:endParaRPr>
          </a:p>
        </p:txBody>
      </p:sp>
    </p:spTree>
    <p:extLst>
      <p:ext uri="{BB962C8B-B14F-4D97-AF65-F5344CB8AC3E}">
        <p14:creationId xmlns:p14="http://schemas.microsoft.com/office/powerpoint/2010/main" val="1050244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sign with white text&#10;&#10;Description automatically generated with medium confidence">
            <a:extLst>
              <a:ext uri="{FF2B5EF4-FFF2-40B4-BE49-F238E27FC236}">
                <a16:creationId xmlns:a16="http://schemas.microsoft.com/office/drawing/2014/main" id="{F9E8E457-14D6-2DEC-426F-42FED55A134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889324" y="541881"/>
            <a:ext cx="7913336" cy="4806733"/>
          </a:xfrm>
          <a:prstGeom prst="rect">
            <a:avLst/>
          </a:prstGeom>
        </p:spPr>
      </p:pic>
    </p:spTree>
    <p:extLst>
      <p:ext uri="{BB962C8B-B14F-4D97-AF65-F5344CB8AC3E}">
        <p14:creationId xmlns:p14="http://schemas.microsoft.com/office/powerpoint/2010/main" val="3474212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A6612D-6D34-29BD-8CA3-E9E572D7D460}"/>
              </a:ext>
            </a:extLst>
          </p:cNvPr>
          <p:cNvSpPr>
            <a:spLocks noGrp="1"/>
          </p:cNvSpPr>
          <p:nvPr>
            <p:ph type="title"/>
          </p:nvPr>
        </p:nvSpPr>
        <p:spPr>
          <a:xfrm>
            <a:off x="640080" y="325369"/>
            <a:ext cx="4368602" cy="1956841"/>
          </a:xfrm>
        </p:spPr>
        <p:txBody>
          <a:bodyPr anchor="b">
            <a:normAutofit/>
          </a:bodyPr>
          <a:lstStyle/>
          <a:p>
            <a:pPr algn="ctr"/>
            <a:r>
              <a:rPr lang="en-US" sz="5400" b="1" dirty="0">
                <a:ea typeface="Open Sans" panose="020B0606030504020204" pitchFamily="34" charset="0"/>
              </a:rPr>
              <a:t>Purpose of ABC</a:t>
            </a:r>
            <a:endParaRPr lang="en-US" sz="5400" dirty="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3E165C-F369-F183-8F17-82548B9D17DC}"/>
              </a:ext>
            </a:extLst>
          </p:cNvPr>
          <p:cNvSpPr>
            <a:spLocks noGrp="1"/>
          </p:cNvSpPr>
          <p:nvPr>
            <p:ph idx="1"/>
          </p:nvPr>
        </p:nvSpPr>
        <p:spPr>
          <a:xfrm>
            <a:off x="640080" y="2872899"/>
            <a:ext cx="4243589" cy="3320668"/>
          </a:xfrm>
        </p:spPr>
        <p:txBody>
          <a:bodyPr>
            <a:normAutofit/>
          </a:bodyPr>
          <a:lstStyle/>
          <a:p>
            <a:pPr>
              <a:spcBef>
                <a:spcPts val="600"/>
              </a:spcBef>
              <a:spcAft>
                <a:spcPts val="600"/>
              </a:spcAft>
            </a:pPr>
            <a:r>
              <a:rPr lang="en-US" sz="2200"/>
              <a:t>Develop and protect</a:t>
            </a:r>
          </a:p>
          <a:p>
            <a:pPr>
              <a:spcBef>
                <a:spcPts val="600"/>
              </a:spcBef>
              <a:spcAft>
                <a:spcPts val="600"/>
              </a:spcAft>
            </a:pPr>
            <a:r>
              <a:rPr lang="en-US" sz="2200"/>
              <a:t>Foster principles </a:t>
            </a:r>
          </a:p>
          <a:p>
            <a:pPr lvl="1">
              <a:spcBef>
                <a:spcPts val="600"/>
              </a:spcBef>
              <a:spcAft>
                <a:spcPts val="600"/>
              </a:spcAft>
            </a:pPr>
            <a:r>
              <a:rPr lang="en-US" sz="2200"/>
              <a:t>merit shop</a:t>
            </a:r>
          </a:p>
          <a:p>
            <a:pPr lvl="1">
              <a:spcBef>
                <a:spcPts val="600"/>
              </a:spcBef>
              <a:spcAft>
                <a:spcPts val="600"/>
              </a:spcAft>
            </a:pPr>
            <a:r>
              <a:rPr lang="en-US" sz="2200"/>
              <a:t>open competition</a:t>
            </a:r>
          </a:p>
          <a:p>
            <a:pPr lvl="1">
              <a:spcBef>
                <a:spcPts val="600"/>
              </a:spcBef>
              <a:spcAft>
                <a:spcPts val="600"/>
              </a:spcAft>
            </a:pPr>
            <a:r>
              <a:rPr lang="en-US" sz="2200"/>
              <a:t>free enterprise</a:t>
            </a:r>
          </a:p>
          <a:p>
            <a:pPr>
              <a:spcBef>
                <a:spcPts val="600"/>
              </a:spcBef>
              <a:spcAft>
                <a:spcPts val="600"/>
              </a:spcAft>
            </a:pPr>
            <a:r>
              <a:rPr lang="en-US" sz="2200"/>
              <a:t>Promote education</a:t>
            </a:r>
          </a:p>
          <a:p>
            <a:pPr>
              <a:spcBef>
                <a:spcPts val="600"/>
              </a:spcBef>
              <a:spcAft>
                <a:spcPts val="600"/>
              </a:spcAft>
            </a:pPr>
            <a:r>
              <a:rPr lang="en-US" sz="2200"/>
              <a:t>Promote Code of Ethics</a:t>
            </a:r>
          </a:p>
        </p:txBody>
      </p:sp>
      <p:pic>
        <p:nvPicPr>
          <p:cNvPr id="5" name="Picture 4" descr="A picture containing text, plant&#10;&#10;Description automatically generated">
            <a:extLst>
              <a:ext uri="{FF2B5EF4-FFF2-40B4-BE49-F238E27FC236}">
                <a16:creationId xmlns:a16="http://schemas.microsoft.com/office/drawing/2014/main" id="{14851215-49E2-D71F-5ED8-E561D6098BC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1418" r="1162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08934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9DF9FE-D73A-D1D6-488B-8EB889D994B8}"/>
              </a:ext>
            </a:extLst>
          </p:cNvPr>
          <p:cNvSpPr>
            <a:spLocks noGrp="1"/>
          </p:cNvSpPr>
          <p:nvPr>
            <p:ph type="title"/>
          </p:nvPr>
        </p:nvSpPr>
        <p:spPr/>
        <p:txBody>
          <a:bodyPr>
            <a:normAutofit/>
          </a:bodyPr>
          <a:lstStyle/>
          <a:p>
            <a:pPr algn="ctr"/>
            <a:r>
              <a:rPr lang="en-US" sz="3600" i="1" dirty="0"/>
              <a:t>“</a:t>
            </a:r>
            <a:r>
              <a:rPr lang="en-US" sz="3200" i="1" dirty="0">
                <a:solidFill>
                  <a:srgbClr val="C00000"/>
                </a:solidFill>
              </a:rPr>
              <a:t>The Construction Association of Choice”</a:t>
            </a:r>
            <a:endParaRPr lang="en-US" sz="3600" i="1" dirty="0">
              <a:solidFill>
                <a:srgbClr val="C00000"/>
              </a:solidFill>
            </a:endParaRPr>
          </a:p>
        </p:txBody>
      </p:sp>
      <p:sp>
        <p:nvSpPr>
          <p:cNvPr id="5" name="Content Placeholder 4">
            <a:extLst>
              <a:ext uri="{FF2B5EF4-FFF2-40B4-BE49-F238E27FC236}">
                <a16:creationId xmlns:a16="http://schemas.microsoft.com/office/drawing/2014/main" id="{4CDFDBE0-8F30-7CB8-2B8A-73EA5C0D8E24}"/>
              </a:ext>
            </a:extLst>
          </p:cNvPr>
          <p:cNvSpPr>
            <a:spLocks noGrp="1"/>
          </p:cNvSpPr>
          <p:nvPr>
            <p:ph idx="1"/>
          </p:nvPr>
        </p:nvSpPr>
        <p:spPr>
          <a:xfrm>
            <a:off x="838200" y="1590847"/>
            <a:ext cx="10270524" cy="4351338"/>
          </a:xfrm>
        </p:spPr>
        <p:txBody>
          <a:bodyPr>
            <a:normAutofit/>
          </a:bodyPr>
          <a:lstStyle/>
          <a:p>
            <a:pPr marL="0" indent="0" algn="ctr">
              <a:lnSpc>
                <a:spcPct val="112000"/>
              </a:lnSpc>
              <a:spcBef>
                <a:spcPts val="0"/>
              </a:spcBef>
              <a:buNone/>
            </a:pPr>
            <a:r>
              <a:rPr lang="en-US" sz="3600" b="1" dirty="0">
                <a:solidFill>
                  <a:schemeClr val="accent1">
                    <a:lumMod val="75000"/>
                  </a:schemeClr>
                </a:solidFill>
              </a:rPr>
              <a:t>Helping our members </a:t>
            </a:r>
          </a:p>
          <a:p>
            <a:pPr marL="0" indent="0" algn="ctr">
              <a:lnSpc>
                <a:spcPct val="112000"/>
              </a:lnSpc>
              <a:spcBef>
                <a:spcPts val="0"/>
              </a:spcBef>
              <a:buNone/>
            </a:pPr>
            <a:r>
              <a:rPr lang="en-US" sz="3600" b="1" dirty="0">
                <a:solidFill>
                  <a:schemeClr val="accent1">
                    <a:lumMod val="75000"/>
                  </a:schemeClr>
                </a:solidFill>
              </a:rPr>
              <a:t>develop people, win work </a:t>
            </a:r>
          </a:p>
          <a:p>
            <a:pPr marL="0" indent="0" algn="ctr">
              <a:lnSpc>
                <a:spcPct val="112000"/>
              </a:lnSpc>
              <a:spcBef>
                <a:spcPts val="0"/>
              </a:spcBef>
              <a:buNone/>
            </a:pPr>
            <a:r>
              <a:rPr lang="en-US" sz="3600" b="1" dirty="0">
                <a:solidFill>
                  <a:schemeClr val="accent1">
                    <a:lumMod val="75000"/>
                  </a:schemeClr>
                </a:solidFill>
              </a:rPr>
              <a:t>and perform that work safely, ethically, profitably </a:t>
            </a:r>
          </a:p>
          <a:p>
            <a:pPr marL="0" indent="0" algn="ctr">
              <a:lnSpc>
                <a:spcPct val="112000"/>
              </a:lnSpc>
              <a:spcBef>
                <a:spcPts val="0"/>
              </a:spcBef>
              <a:buNone/>
            </a:pPr>
            <a:r>
              <a:rPr lang="en-US" sz="3600" b="1" dirty="0">
                <a:solidFill>
                  <a:schemeClr val="accent1">
                    <a:lumMod val="75000"/>
                  </a:schemeClr>
                </a:solidFill>
              </a:rPr>
              <a:t>for the betterment of the communities </a:t>
            </a:r>
          </a:p>
          <a:p>
            <a:pPr marL="0" indent="0" algn="ctr">
              <a:lnSpc>
                <a:spcPct val="112000"/>
              </a:lnSpc>
              <a:spcBef>
                <a:spcPts val="0"/>
              </a:spcBef>
              <a:buNone/>
            </a:pPr>
            <a:r>
              <a:rPr lang="en-US" sz="3600" b="1" dirty="0">
                <a:solidFill>
                  <a:schemeClr val="accent1">
                    <a:lumMod val="75000"/>
                  </a:schemeClr>
                </a:solidFill>
              </a:rPr>
              <a:t>where we work and live.</a:t>
            </a:r>
          </a:p>
        </p:txBody>
      </p:sp>
      <p:sp>
        <p:nvSpPr>
          <p:cNvPr id="6" name="Right Triangle 5">
            <a:extLst>
              <a:ext uri="{FF2B5EF4-FFF2-40B4-BE49-F238E27FC236}">
                <a16:creationId xmlns:a16="http://schemas.microsoft.com/office/drawing/2014/main" id="{A1FD52B4-E4DE-3BE1-E7E3-F5AF2883642B}"/>
              </a:ext>
            </a:extLst>
          </p:cNvPr>
          <p:cNvSpPr/>
          <p:nvPr/>
        </p:nvSpPr>
        <p:spPr>
          <a:xfrm rot="5400000">
            <a:off x="166815" y="-166818"/>
            <a:ext cx="2533139" cy="2866771"/>
          </a:xfrm>
          <a:prstGeom prst="rtTriangl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738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568CD-A6A5-483F-A510-9D329CA2D91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DB6B0BA-AA85-49A1-B93A-DF86C56B18C1}"/>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2E471BC6-CEED-4932-8D0D-EAEACEC8BE98}"/>
              </a:ext>
            </a:extLst>
          </p:cNvPr>
          <p:cNvPicPr>
            <a:picLocks noChangeAspect="1"/>
          </p:cNvPicPr>
          <p:nvPr/>
        </p:nvPicPr>
        <p:blipFill>
          <a:blip r:embed="rId2"/>
          <a:stretch>
            <a:fillRect/>
          </a:stretch>
        </p:blipFill>
        <p:spPr>
          <a:xfrm>
            <a:off x="939813" y="488304"/>
            <a:ext cx="11252187" cy="6329355"/>
          </a:xfrm>
          <a:prstGeom prst="rect">
            <a:avLst/>
          </a:prstGeom>
        </p:spPr>
      </p:pic>
      <p:sp>
        <p:nvSpPr>
          <p:cNvPr id="5" name="TextBox 4">
            <a:extLst>
              <a:ext uri="{FF2B5EF4-FFF2-40B4-BE49-F238E27FC236}">
                <a16:creationId xmlns:a16="http://schemas.microsoft.com/office/drawing/2014/main" id="{73E4DD14-D772-060E-FB6D-9C55F5C90155}"/>
              </a:ext>
            </a:extLst>
          </p:cNvPr>
          <p:cNvSpPr txBox="1"/>
          <p:nvPr/>
        </p:nvSpPr>
        <p:spPr>
          <a:xfrm>
            <a:off x="2492187" y="112836"/>
            <a:ext cx="6212541" cy="461665"/>
          </a:xfrm>
          <a:prstGeom prst="rect">
            <a:avLst/>
          </a:prstGeom>
          <a:noFill/>
        </p:spPr>
        <p:txBody>
          <a:bodyPr wrap="square" rtlCol="0">
            <a:spAutoFit/>
          </a:bodyPr>
          <a:lstStyle/>
          <a:p>
            <a:pPr algn="ctr"/>
            <a:r>
              <a:rPr lang="en-US" sz="2400" b="1" dirty="0">
                <a:solidFill>
                  <a:schemeClr val="accent5">
                    <a:lumMod val="50000"/>
                  </a:schemeClr>
                </a:solidFill>
                <a:latin typeface="Arial" panose="020B0604020202020204" pitchFamily="34" charset="0"/>
                <a:cs typeface="Arial" panose="020B0604020202020204" pitchFamily="34" charset="0"/>
              </a:rPr>
              <a:t>ABC National</a:t>
            </a:r>
          </a:p>
        </p:txBody>
      </p:sp>
    </p:spTree>
    <p:extLst>
      <p:ext uri="{BB962C8B-B14F-4D97-AF65-F5344CB8AC3E}">
        <p14:creationId xmlns:p14="http://schemas.microsoft.com/office/powerpoint/2010/main" val="146462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EEB7-E9B0-50DB-BD0A-7D8F8989202A}"/>
              </a:ext>
            </a:extLst>
          </p:cNvPr>
          <p:cNvSpPr>
            <a:spLocks noGrp="1"/>
          </p:cNvSpPr>
          <p:nvPr>
            <p:ph type="ctrTitle"/>
          </p:nvPr>
        </p:nvSpPr>
        <p:spPr>
          <a:xfrm>
            <a:off x="1524000" y="471010"/>
            <a:ext cx="9144000" cy="1082218"/>
          </a:xfrm>
        </p:spPr>
        <p:txBody>
          <a:bodyPr/>
          <a:lstStyle/>
          <a:p>
            <a:r>
              <a:rPr lang="en-US" dirty="0"/>
              <a:t>National Bylaws</a:t>
            </a:r>
          </a:p>
        </p:txBody>
      </p:sp>
      <p:sp>
        <p:nvSpPr>
          <p:cNvPr id="3" name="Subtitle 2">
            <a:extLst>
              <a:ext uri="{FF2B5EF4-FFF2-40B4-BE49-F238E27FC236}">
                <a16:creationId xmlns:a16="http://schemas.microsoft.com/office/drawing/2014/main" id="{E0D07534-43D2-F7B9-D131-1B64D365D7B8}"/>
              </a:ext>
            </a:extLst>
          </p:cNvPr>
          <p:cNvSpPr>
            <a:spLocks noGrp="1"/>
          </p:cNvSpPr>
          <p:nvPr>
            <p:ph type="subTitle" idx="1"/>
          </p:nvPr>
        </p:nvSpPr>
        <p:spPr>
          <a:xfrm>
            <a:off x="1524000" y="3980950"/>
            <a:ext cx="9144000" cy="1655762"/>
          </a:xfrm>
        </p:spPr>
        <p:txBody>
          <a:bodyPr>
            <a:normAutofit/>
          </a:bodyPr>
          <a:lstStyle/>
          <a:p>
            <a:r>
              <a:rPr lang="en-US" sz="6000" u="sng" dirty="0">
                <a:solidFill>
                  <a:schemeClr val="accent5">
                    <a:lumMod val="50000"/>
                  </a:schemeClr>
                </a:solidFill>
                <a:hlinkClick r:id="rId3"/>
              </a:rPr>
              <a:t>abc.org</a:t>
            </a:r>
            <a:endParaRPr lang="en-US" sz="6000" u="sng" dirty="0">
              <a:solidFill>
                <a:schemeClr val="accent5">
                  <a:lumMod val="50000"/>
                </a:schemeClr>
              </a:solidFill>
            </a:endParaRPr>
          </a:p>
        </p:txBody>
      </p:sp>
      <p:pic>
        <p:nvPicPr>
          <p:cNvPr id="5" name="Picture 4" descr="Logo, company name&#10;&#10;Description automatically generated">
            <a:extLst>
              <a:ext uri="{FF2B5EF4-FFF2-40B4-BE49-F238E27FC236}">
                <a16:creationId xmlns:a16="http://schemas.microsoft.com/office/drawing/2014/main" id="{926963E1-37FB-F99E-D21F-C5215FF8CE86}"/>
              </a:ext>
            </a:extLst>
          </p:cNvPr>
          <p:cNvPicPr>
            <a:picLocks noChangeAspect="1"/>
          </p:cNvPicPr>
          <p:nvPr/>
        </p:nvPicPr>
        <p:blipFill rotWithShape="1">
          <a:blip r:embed="rId4"/>
          <a:srcRect t="2020" b="26293"/>
          <a:stretch/>
        </p:blipFill>
        <p:spPr>
          <a:xfrm>
            <a:off x="4080884" y="1671091"/>
            <a:ext cx="4030231" cy="1999330"/>
          </a:xfrm>
          <a:prstGeom prst="rect">
            <a:avLst/>
          </a:prstGeom>
        </p:spPr>
      </p:pic>
    </p:spTree>
    <p:extLst>
      <p:ext uri="{BB962C8B-B14F-4D97-AF65-F5344CB8AC3E}">
        <p14:creationId xmlns:p14="http://schemas.microsoft.com/office/powerpoint/2010/main" val="4245103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chemeClr val="tx2"/>
                </a:solidFill>
                <a:ea typeface="Open Sans" panose="020B0606030504020204" pitchFamily="34" charset="0"/>
              </a:rPr>
              <a:t>What is a Board?</a:t>
            </a:r>
          </a:p>
        </p:txBody>
      </p:sp>
      <p:graphicFrame>
        <p:nvGraphicFramePr>
          <p:cNvPr id="7" name="Content Placeholder 2">
            <a:extLst>
              <a:ext uri="{FF2B5EF4-FFF2-40B4-BE49-F238E27FC236}">
                <a16:creationId xmlns:a16="http://schemas.microsoft.com/office/drawing/2014/main" id="{1B2AC5D4-A528-4BAD-A4B5-D6210794876B}"/>
              </a:ext>
            </a:extLst>
          </p:cNvPr>
          <p:cNvGraphicFramePr>
            <a:graphicFrameLocks noGrp="1"/>
          </p:cNvGraphicFramePr>
          <p:nvPr>
            <p:ph idx="1"/>
            <p:extLst>
              <p:ext uri="{D42A27DB-BD31-4B8C-83A1-F6EECF244321}">
                <p14:modId xmlns:p14="http://schemas.microsoft.com/office/powerpoint/2010/main" val="3982630883"/>
              </p:ext>
            </p:extLst>
          </p:nvPr>
        </p:nvGraphicFramePr>
        <p:xfrm>
          <a:off x="838200" y="145366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5694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9771" y="801091"/>
            <a:ext cx="8832457" cy="770581"/>
          </a:xfrm>
        </p:spPr>
        <p:txBody>
          <a:bodyPr>
            <a:normAutofit/>
          </a:bodyPr>
          <a:lstStyle/>
          <a:p>
            <a:r>
              <a:rPr lang="en-US" sz="4000" b="1" dirty="0">
                <a:solidFill>
                  <a:schemeClr val="tx2"/>
                </a:solidFill>
                <a:ea typeface="Open Sans" panose="020B0606030504020204" pitchFamily="34" charset="0"/>
              </a:rPr>
              <a:t>What does a Board do?</a:t>
            </a:r>
          </a:p>
        </p:txBody>
      </p:sp>
      <p:sp>
        <p:nvSpPr>
          <p:cNvPr id="3" name="Content Placeholder 2"/>
          <p:cNvSpPr>
            <a:spLocks noGrp="1"/>
          </p:cNvSpPr>
          <p:nvPr>
            <p:ph idx="1"/>
          </p:nvPr>
        </p:nvSpPr>
        <p:spPr>
          <a:xfrm>
            <a:off x="853053" y="1835293"/>
            <a:ext cx="8832457" cy="2946400"/>
          </a:xfrm>
        </p:spPr>
        <p:txBody>
          <a:bodyPr anchor="ctr">
            <a:normAutofit/>
          </a:bodyPr>
          <a:lstStyle/>
          <a:p>
            <a:pPr lvl="1">
              <a:lnSpc>
                <a:spcPct val="100000"/>
              </a:lnSpc>
              <a:spcBef>
                <a:spcPts val="0"/>
              </a:spcBef>
              <a:spcAft>
                <a:spcPts val="600"/>
              </a:spcAft>
              <a:buFont typeface="Arial" panose="020B0604020202020204" pitchFamily="34" charset="0"/>
              <a:buChar char="•"/>
            </a:pPr>
            <a:r>
              <a:rPr lang="en-US" sz="3200" dirty="0">
                <a:solidFill>
                  <a:srgbClr val="000000"/>
                </a:solidFill>
                <a:ea typeface="Open Sans" panose="020B0606030504020204" pitchFamily="34" charset="0"/>
              </a:rPr>
              <a:t>Sets policy</a:t>
            </a:r>
          </a:p>
          <a:p>
            <a:pPr lvl="1">
              <a:lnSpc>
                <a:spcPct val="100000"/>
              </a:lnSpc>
              <a:spcBef>
                <a:spcPts val="0"/>
              </a:spcBef>
              <a:spcAft>
                <a:spcPts val="600"/>
              </a:spcAft>
              <a:buFont typeface="Arial" panose="020B0604020202020204" pitchFamily="34" charset="0"/>
              <a:buChar char="•"/>
            </a:pPr>
            <a:r>
              <a:rPr lang="en-US" sz="3200" dirty="0">
                <a:solidFill>
                  <a:srgbClr val="000000"/>
                </a:solidFill>
                <a:ea typeface="Open Sans" panose="020B0606030504020204" pitchFamily="34" charset="0"/>
              </a:rPr>
              <a:t>Sets direction/strategic plan</a:t>
            </a:r>
          </a:p>
          <a:p>
            <a:pPr lvl="1">
              <a:lnSpc>
                <a:spcPct val="100000"/>
              </a:lnSpc>
              <a:spcBef>
                <a:spcPts val="0"/>
              </a:spcBef>
              <a:spcAft>
                <a:spcPts val="600"/>
              </a:spcAft>
              <a:buFont typeface="Arial" panose="020B0604020202020204" pitchFamily="34" charset="0"/>
              <a:buChar char="•"/>
            </a:pPr>
            <a:r>
              <a:rPr lang="en-US" sz="3200" dirty="0">
                <a:solidFill>
                  <a:srgbClr val="000000"/>
                </a:solidFill>
                <a:ea typeface="Open Sans" panose="020B0606030504020204" pitchFamily="34" charset="0"/>
              </a:rPr>
              <a:t>Hires President &amp; CEO</a:t>
            </a:r>
          </a:p>
          <a:p>
            <a:pPr lvl="1">
              <a:lnSpc>
                <a:spcPct val="100000"/>
              </a:lnSpc>
              <a:spcBef>
                <a:spcPts val="0"/>
              </a:spcBef>
              <a:spcAft>
                <a:spcPts val="600"/>
              </a:spcAft>
              <a:buFont typeface="Arial" panose="020B0604020202020204" pitchFamily="34" charset="0"/>
              <a:buChar char="•"/>
            </a:pPr>
            <a:r>
              <a:rPr lang="en-US" sz="3200" dirty="0">
                <a:solidFill>
                  <a:srgbClr val="000000"/>
                </a:solidFill>
                <a:ea typeface="Open Sans" panose="020B0606030504020204" pitchFamily="34" charset="0"/>
              </a:rPr>
              <a:t>Balanced budget</a:t>
            </a:r>
          </a:p>
          <a:p>
            <a:pPr lvl="1">
              <a:lnSpc>
                <a:spcPct val="100000"/>
              </a:lnSpc>
              <a:spcBef>
                <a:spcPts val="0"/>
              </a:spcBef>
              <a:spcAft>
                <a:spcPts val="600"/>
              </a:spcAft>
              <a:buFont typeface="Arial" panose="020B0604020202020204" pitchFamily="34" charset="0"/>
              <a:buChar char="•"/>
            </a:pPr>
            <a:r>
              <a:rPr lang="en-US" sz="3200" dirty="0">
                <a:solidFill>
                  <a:srgbClr val="000000"/>
                </a:solidFill>
                <a:ea typeface="Open Sans" panose="020B0606030504020204" pitchFamily="34" charset="0"/>
              </a:rPr>
              <a:t>Has </a:t>
            </a:r>
            <a:r>
              <a:rPr lang="en-US" sz="3200" u="sng" dirty="0">
                <a:solidFill>
                  <a:srgbClr val="000000"/>
                </a:solidFill>
                <a:ea typeface="Open Sans" panose="020B0606030504020204" pitchFamily="34" charset="0"/>
              </a:rPr>
              <a:t>fiduciary responsibilities</a:t>
            </a:r>
          </a:p>
        </p:txBody>
      </p:sp>
      <p:pic>
        <p:nvPicPr>
          <p:cNvPr id="5" name="Picture 4" descr="A picture containing text, clock&#10;&#10;Description automatically generated">
            <a:extLst>
              <a:ext uri="{FF2B5EF4-FFF2-40B4-BE49-F238E27FC236}">
                <a16:creationId xmlns:a16="http://schemas.microsoft.com/office/drawing/2014/main" id="{D66F8ED8-A647-9AC5-E774-B69C85778C3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30752" y="1186381"/>
            <a:ext cx="4005719" cy="4343551"/>
          </a:xfrm>
          <a:prstGeom prst="rect">
            <a:avLst/>
          </a:prstGeom>
        </p:spPr>
      </p:pic>
    </p:spTree>
    <p:extLst>
      <p:ext uri="{BB962C8B-B14F-4D97-AF65-F5344CB8AC3E}">
        <p14:creationId xmlns:p14="http://schemas.microsoft.com/office/powerpoint/2010/main" val="49635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A06B1-BE3C-95B5-4C2B-DB8FDBAAEEA4}"/>
              </a:ext>
            </a:extLst>
          </p:cNvPr>
          <p:cNvSpPr>
            <a:spLocks noGrp="1"/>
          </p:cNvSpPr>
          <p:nvPr>
            <p:ph type="title"/>
          </p:nvPr>
        </p:nvSpPr>
        <p:spPr/>
        <p:txBody>
          <a:bodyPr/>
          <a:lstStyle/>
          <a:p>
            <a:pPr algn="ctr"/>
            <a:r>
              <a:rPr lang="en-US" altLang="en-US" b="1" dirty="0"/>
              <a:t>Fiduciary Duties</a:t>
            </a:r>
            <a:endParaRPr lang="en-US" dirty="0"/>
          </a:p>
        </p:txBody>
      </p:sp>
      <p:pic>
        <p:nvPicPr>
          <p:cNvPr id="4" name="Picture 2" descr="http://www.integrityia.com/wp-content/uploads/2015/03/Fiduciary-.jpg">
            <a:extLst>
              <a:ext uri="{FF2B5EF4-FFF2-40B4-BE49-F238E27FC236}">
                <a16:creationId xmlns:a16="http://schemas.microsoft.com/office/drawing/2014/main" id="{FDE69348-005F-DDFF-8C23-205E2C914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994" y="1690688"/>
            <a:ext cx="10836011" cy="3548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2124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3003D-9E0D-4BE2-88C2-8690611071C4}"/>
              </a:ext>
            </a:extLst>
          </p:cNvPr>
          <p:cNvSpPr>
            <a:spLocks noGrp="1"/>
          </p:cNvSpPr>
          <p:nvPr>
            <p:ph type="title"/>
          </p:nvPr>
        </p:nvSpPr>
        <p:spPr>
          <a:xfrm>
            <a:off x="1150474" y="3333535"/>
            <a:ext cx="3758514" cy="845837"/>
          </a:xfrm>
        </p:spPr>
        <p:txBody>
          <a:bodyPr>
            <a:normAutofit/>
          </a:bodyPr>
          <a:lstStyle/>
          <a:p>
            <a:pPr algn="ctr"/>
            <a:r>
              <a:rPr lang="en-US" b="1" i="1" dirty="0">
                <a:solidFill>
                  <a:schemeClr val="accent1">
                    <a:lumMod val="50000"/>
                  </a:schemeClr>
                </a:solidFill>
                <a:ea typeface="Open Sans" panose="020B0606030504020204" pitchFamily="34" charset="0"/>
              </a:rPr>
              <a:t>Agenda</a:t>
            </a:r>
          </a:p>
        </p:txBody>
      </p:sp>
      <p:sp>
        <p:nvSpPr>
          <p:cNvPr id="3" name="Content Placeholder 2">
            <a:extLst>
              <a:ext uri="{FF2B5EF4-FFF2-40B4-BE49-F238E27FC236}">
                <a16:creationId xmlns:a16="http://schemas.microsoft.com/office/drawing/2014/main" id="{FC2C5FB6-F221-4243-ADFE-37D58050F199}"/>
              </a:ext>
            </a:extLst>
          </p:cNvPr>
          <p:cNvSpPr>
            <a:spLocks noGrp="1"/>
          </p:cNvSpPr>
          <p:nvPr>
            <p:ph sz="half" idx="1"/>
          </p:nvPr>
        </p:nvSpPr>
        <p:spPr>
          <a:xfrm>
            <a:off x="5918886" y="1210962"/>
            <a:ext cx="6079525" cy="5090984"/>
          </a:xfrm>
        </p:spPr>
        <p:txBody>
          <a:bodyPr anchor="ctr">
            <a:noAutofit/>
          </a:bodyPr>
          <a:lstStyle/>
          <a:p>
            <a:pPr>
              <a:buClr>
                <a:srgbClr val="C00000"/>
              </a:buClr>
              <a:buFont typeface="Arial" panose="020B0604020202020204" pitchFamily="34" charset="0"/>
              <a:buChar char="•"/>
            </a:pPr>
            <a:r>
              <a:rPr lang="en-US" sz="2400" dirty="0">
                <a:ea typeface="Open Sans" panose="020B0606030504020204" pitchFamily="34" charset="0"/>
              </a:rPr>
              <a:t>What is ABC?</a:t>
            </a:r>
          </a:p>
          <a:p>
            <a:pPr>
              <a:buClr>
                <a:srgbClr val="C00000"/>
              </a:buClr>
              <a:buFont typeface="Arial" panose="020B0604020202020204" pitchFamily="34" charset="0"/>
              <a:buChar char="•"/>
            </a:pPr>
            <a:r>
              <a:rPr lang="en-US" sz="2400" dirty="0">
                <a:ea typeface="Open Sans" panose="020B0606030504020204" pitchFamily="34" charset="0"/>
              </a:rPr>
              <a:t>Governance &amp; Structure</a:t>
            </a:r>
          </a:p>
          <a:p>
            <a:pPr>
              <a:buClr>
                <a:srgbClr val="C00000"/>
              </a:buClr>
              <a:buFont typeface="Arial" panose="020B0604020202020204" pitchFamily="34" charset="0"/>
              <a:buChar char="•"/>
            </a:pPr>
            <a:r>
              <a:rPr lang="en-US" sz="2400" dirty="0">
                <a:ea typeface="Open Sans" panose="020B0606030504020204" pitchFamily="34" charset="0"/>
              </a:rPr>
              <a:t>Purpose</a:t>
            </a:r>
          </a:p>
          <a:p>
            <a:pPr>
              <a:buClr>
                <a:srgbClr val="C00000"/>
              </a:buClr>
              <a:buFont typeface="Arial" panose="020B0604020202020204" pitchFamily="34" charset="0"/>
              <a:buChar char="•"/>
            </a:pPr>
            <a:r>
              <a:rPr lang="en-US" sz="2400" dirty="0">
                <a:ea typeface="Open Sans" panose="020B0606030504020204" pitchFamily="34" charset="0"/>
              </a:rPr>
              <a:t>What is a Board?</a:t>
            </a:r>
          </a:p>
          <a:p>
            <a:pPr>
              <a:buClr>
                <a:srgbClr val="C00000"/>
              </a:buClr>
              <a:buFont typeface="Arial" panose="020B0604020202020204" pitchFamily="34" charset="0"/>
              <a:buChar char="•"/>
            </a:pPr>
            <a:r>
              <a:rPr lang="en-US" sz="2400" dirty="0">
                <a:ea typeface="Open Sans" panose="020B0606030504020204" pitchFamily="34" charset="0"/>
              </a:rPr>
              <a:t>What does a Board do?</a:t>
            </a:r>
          </a:p>
          <a:p>
            <a:pPr>
              <a:buClr>
                <a:srgbClr val="C00000"/>
              </a:buClr>
              <a:buFont typeface="Arial" panose="020B0604020202020204" pitchFamily="34" charset="0"/>
              <a:buChar char="•"/>
            </a:pPr>
            <a:r>
              <a:rPr lang="en-US" sz="2400" dirty="0">
                <a:ea typeface="Open Sans" panose="020B0606030504020204" pitchFamily="34" charset="0"/>
              </a:rPr>
              <a:t>Fiduciary Duties</a:t>
            </a:r>
          </a:p>
          <a:p>
            <a:pPr>
              <a:buClr>
                <a:srgbClr val="C00000"/>
              </a:buClr>
              <a:buFont typeface="Arial" panose="020B0604020202020204" pitchFamily="34" charset="0"/>
              <a:buChar char="•"/>
            </a:pPr>
            <a:r>
              <a:rPr lang="en-US" sz="2400" dirty="0">
                <a:ea typeface="Open Sans" panose="020B0606030504020204" pitchFamily="34" charset="0"/>
              </a:rPr>
              <a:t>Board Responsibilities</a:t>
            </a:r>
          </a:p>
          <a:p>
            <a:pPr>
              <a:buClr>
                <a:srgbClr val="C00000"/>
              </a:buClr>
              <a:buFont typeface="Arial" panose="020B0604020202020204" pitchFamily="34" charset="0"/>
              <a:buChar char="•"/>
            </a:pPr>
            <a:r>
              <a:rPr lang="en-US" sz="2400" dirty="0">
                <a:ea typeface="Open Sans" panose="020B0606030504020204" pitchFamily="34" charset="0"/>
              </a:rPr>
              <a:t>Expectations</a:t>
            </a:r>
          </a:p>
          <a:p>
            <a:pPr>
              <a:buClr>
                <a:srgbClr val="C00000"/>
              </a:buClr>
              <a:buFont typeface="Arial" panose="020B0604020202020204" pitchFamily="34" charset="0"/>
              <a:buChar char="•"/>
            </a:pPr>
            <a:r>
              <a:rPr lang="en-US" sz="2400" dirty="0">
                <a:ea typeface="Open Sans" panose="020B0606030504020204" pitchFamily="34" charset="0"/>
              </a:rPr>
              <a:t>Operations</a:t>
            </a:r>
          </a:p>
          <a:p>
            <a:pPr>
              <a:buClr>
                <a:srgbClr val="C00000"/>
              </a:buClr>
              <a:buFont typeface="Arial" panose="020B0604020202020204" pitchFamily="34" charset="0"/>
              <a:buChar char="•"/>
            </a:pPr>
            <a:r>
              <a:rPr lang="en-US" sz="2400" dirty="0">
                <a:ea typeface="Open Sans" panose="020B0606030504020204" pitchFamily="34" charset="0"/>
              </a:rPr>
              <a:t>Finance</a:t>
            </a:r>
          </a:p>
          <a:p>
            <a:pPr>
              <a:buClr>
                <a:srgbClr val="C00000"/>
              </a:buClr>
              <a:buFont typeface="Arial" panose="020B0604020202020204" pitchFamily="34" charset="0"/>
              <a:buChar char="•"/>
            </a:pPr>
            <a:r>
              <a:rPr lang="en-US" sz="2400" dirty="0">
                <a:ea typeface="Open Sans" panose="020B0606030504020204" pitchFamily="34" charset="0"/>
              </a:rPr>
              <a:t>Final Thoughts</a:t>
            </a:r>
          </a:p>
          <a:p>
            <a:pPr>
              <a:buFont typeface="Arial" panose="020B0604020202020204" pitchFamily="34" charset="0"/>
              <a:buChar char="•"/>
            </a:pPr>
            <a:endParaRPr lang="en-US" sz="2400" dirty="0">
              <a:ea typeface="Open Sans" panose="020B0606030504020204"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EB511B99-3D96-4199-8553-1B926122E9A1}"/>
              </a:ext>
            </a:extLst>
          </p:cNvPr>
          <p:cNvPicPr>
            <a:picLocks noChangeAspect="1"/>
          </p:cNvPicPr>
          <p:nvPr/>
        </p:nvPicPr>
        <p:blipFill>
          <a:blip r:embed="rId3"/>
          <a:stretch>
            <a:fillRect/>
          </a:stretch>
        </p:blipFill>
        <p:spPr>
          <a:xfrm>
            <a:off x="1042118" y="978760"/>
            <a:ext cx="3859160" cy="1591903"/>
          </a:xfrm>
          <a:prstGeom prst="rect">
            <a:avLst/>
          </a:prstGeom>
        </p:spPr>
      </p:pic>
    </p:spTree>
    <p:extLst>
      <p:ext uri="{BB962C8B-B14F-4D97-AF65-F5344CB8AC3E}">
        <p14:creationId xmlns:p14="http://schemas.microsoft.com/office/powerpoint/2010/main" val="485615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AABC2-43C8-4A92-AEDB-400B37AF6935}"/>
              </a:ext>
            </a:extLst>
          </p:cNvPr>
          <p:cNvSpPr>
            <a:spLocks noGrp="1"/>
          </p:cNvSpPr>
          <p:nvPr>
            <p:ph type="title"/>
          </p:nvPr>
        </p:nvSpPr>
        <p:spPr>
          <a:xfrm>
            <a:off x="2596896" y="621792"/>
            <a:ext cx="7886700" cy="792229"/>
          </a:xfrm>
        </p:spPr>
        <p:txBody>
          <a:bodyPr>
            <a:normAutofit/>
          </a:bodyPr>
          <a:lstStyle/>
          <a:p>
            <a:pPr algn="ct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Fiduciary Duties</a:t>
            </a:r>
            <a:endParaRPr lang="en-US" b="1" dirty="0">
              <a:solidFill>
                <a:schemeClr val="tx2"/>
              </a:solidFill>
            </a:endParaRPr>
          </a:p>
        </p:txBody>
      </p:sp>
      <p:graphicFrame>
        <p:nvGraphicFramePr>
          <p:cNvPr id="5" name="Content Placeholder 2">
            <a:extLst>
              <a:ext uri="{FF2B5EF4-FFF2-40B4-BE49-F238E27FC236}">
                <a16:creationId xmlns:a16="http://schemas.microsoft.com/office/drawing/2014/main" id="{5CCE2DBB-0843-4C1E-B166-F0CB1B6CB2AA}"/>
              </a:ext>
            </a:extLst>
          </p:cNvPr>
          <p:cNvGraphicFramePr>
            <a:graphicFrameLocks noGrp="1"/>
          </p:cNvGraphicFramePr>
          <p:nvPr>
            <p:ph idx="1"/>
            <p:extLst>
              <p:ext uri="{D42A27DB-BD31-4B8C-83A1-F6EECF244321}">
                <p14:modId xmlns:p14="http://schemas.microsoft.com/office/powerpoint/2010/main" val="1968273389"/>
              </p:ext>
            </p:extLst>
          </p:nvPr>
        </p:nvGraphicFramePr>
        <p:xfrm>
          <a:off x="2152649" y="1530657"/>
          <a:ext cx="808273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0118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9231"/>
            <a:ext cx="8229600" cy="1143000"/>
          </a:xfrm>
        </p:spPr>
        <p:txBody>
          <a:bodyPr>
            <a:normAutofit/>
          </a:bodyPr>
          <a:lstStyle/>
          <a:p>
            <a:pPr algn="ctr"/>
            <a:r>
              <a:rPr lang="en-US" b="1" dirty="0">
                <a:solidFill>
                  <a:schemeClr val="tx2">
                    <a:lumMod val="75000"/>
                  </a:schemeClr>
                </a:solidFill>
                <a:ea typeface="Open Sans" panose="020B0606030504020204" pitchFamily="34" charset="0"/>
              </a:rPr>
              <a:t>Duty of Care</a:t>
            </a:r>
          </a:p>
        </p:txBody>
      </p:sp>
      <p:sp>
        <p:nvSpPr>
          <p:cNvPr id="3" name="Content Placeholder 2"/>
          <p:cNvSpPr>
            <a:spLocks noGrp="1"/>
          </p:cNvSpPr>
          <p:nvPr>
            <p:ph idx="1"/>
          </p:nvPr>
        </p:nvSpPr>
        <p:spPr>
          <a:xfrm>
            <a:off x="1828800" y="1812044"/>
            <a:ext cx="10095978" cy="4676725"/>
          </a:xfrm>
        </p:spPr>
        <p:txBody>
          <a:bodyPr>
            <a:normAutofit lnSpcReduction="10000"/>
          </a:bodyPr>
          <a:lstStyle/>
          <a:p>
            <a:pPr>
              <a:lnSpc>
                <a:spcPct val="110000"/>
              </a:lnSpc>
              <a:buClr>
                <a:srgbClr val="C00000"/>
              </a:buClr>
              <a:buFont typeface="Arial" panose="020B0604020202020204" pitchFamily="34" charset="0"/>
              <a:buChar char="•"/>
            </a:pPr>
            <a:r>
              <a:rPr lang="en-US" sz="3600" dirty="0">
                <a:ea typeface="Open Sans" panose="020B0606030504020204" pitchFamily="34" charset="0"/>
              </a:rPr>
              <a:t>Staying informed</a:t>
            </a:r>
          </a:p>
          <a:p>
            <a:pPr>
              <a:lnSpc>
                <a:spcPct val="110000"/>
              </a:lnSpc>
              <a:buClr>
                <a:srgbClr val="C00000"/>
              </a:buClr>
              <a:buFont typeface="Arial" panose="020B0604020202020204" pitchFamily="34" charset="0"/>
              <a:buChar char="•"/>
            </a:pPr>
            <a:r>
              <a:rPr lang="en-US" sz="3600" dirty="0">
                <a:ea typeface="Open Sans" panose="020B0606030504020204" pitchFamily="34" charset="0"/>
              </a:rPr>
              <a:t>Trusting staff</a:t>
            </a:r>
          </a:p>
          <a:p>
            <a:pPr>
              <a:lnSpc>
                <a:spcPct val="110000"/>
              </a:lnSpc>
              <a:buClr>
                <a:srgbClr val="C00000"/>
              </a:buClr>
              <a:buFont typeface="Arial" panose="020B0604020202020204" pitchFamily="34" charset="0"/>
              <a:buChar char="•"/>
            </a:pPr>
            <a:r>
              <a:rPr lang="en-US" sz="3600" dirty="0">
                <a:ea typeface="Open Sans" panose="020B0606030504020204" pitchFamily="34" charset="0"/>
              </a:rPr>
              <a:t>Active in organizational planning and</a:t>
            </a:r>
          </a:p>
          <a:p>
            <a:pPr marL="457200" lvl="1" indent="0">
              <a:lnSpc>
                <a:spcPct val="110000"/>
              </a:lnSpc>
              <a:buClr>
                <a:srgbClr val="C00000"/>
              </a:buClr>
              <a:buNone/>
            </a:pPr>
            <a:r>
              <a:rPr lang="en-US" sz="3600" dirty="0">
                <a:ea typeface="Open Sans" panose="020B0606030504020204" pitchFamily="34" charset="0"/>
              </a:rPr>
              <a:t>decision-making</a:t>
            </a:r>
          </a:p>
          <a:p>
            <a:pPr>
              <a:lnSpc>
                <a:spcPct val="110000"/>
              </a:lnSpc>
              <a:buClr>
                <a:srgbClr val="C00000"/>
              </a:buClr>
              <a:buFont typeface="Arial" panose="020B0604020202020204" pitchFamily="34" charset="0"/>
              <a:buChar char="•"/>
            </a:pPr>
            <a:r>
              <a:rPr lang="en-US" sz="3600" dirty="0">
                <a:ea typeface="Open Sans" panose="020B0606030504020204" pitchFamily="34" charset="0"/>
              </a:rPr>
              <a:t>Exercise reasonable care in making decisions for the organization</a:t>
            </a:r>
          </a:p>
          <a:p>
            <a:pPr>
              <a:lnSpc>
                <a:spcPct val="110000"/>
              </a:lnSpc>
              <a:buClr>
                <a:srgbClr val="C00000"/>
              </a:buClr>
              <a:buFont typeface="Arial" panose="020B0604020202020204" pitchFamily="34" charset="0"/>
              <a:buChar char="•"/>
            </a:pPr>
            <a:r>
              <a:rPr lang="en-US" sz="3600" dirty="0">
                <a:ea typeface="Open Sans" panose="020B0606030504020204" pitchFamily="34" charset="0"/>
              </a:rPr>
              <a:t>Loving &amp; caring for ABC</a:t>
            </a:r>
          </a:p>
          <a:p>
            <a:pPr>
              <a:lnSpc>
                <a:spcPct val="110000"/>
              </a:lnSpc>
              <a:buFont typeface="Arial" panose="020B0604020202020204" pitchFamily="34" charset="0"/>
              <a:buChar char="•"/>
            </a:pPr>
            <a:endParaRPr lang="en-US" sz="3600" dirty="0">
              <a:ea typeface="Open Sans" panose="020B0606030504020204" pitchFamily="34" charset="0"/>
            </a:endParaRPr>
          </a:p>
          <a:p>
            <a:pPr>
              <a:lnSpc>
                <a:spcPct val="110000"/>
              </a:lnSpc>
              <a:buFont typeface="Arial" panose="020B0604020202020204" pitchFamily="34" charset="0"/>
              <a:buChar char="•"/>
            </a:pPr>
            <a:endParaRPr lang="en-US" sz="3600" dirty="0">
              <a:ea typeface="Open Sans" panose="020B0606030504020204" pitchFamily="34" charset="0"/>
            </a:endParaRPr>
          </a:p>
        </p:txBody>
      </p:sp>
      <p:grpSp>
        <p:nvGrpSpPr>
          <p:cNvPr id="4" name="Group 3">
            <a:extLst>
              <a:ext uri="{FF2B5EF4-FFF2-40B4-BE49-F238E27FC236}">
                <a16:creationId xmlns:a16="http://schemas.microsoft.com/office/drawing/2014/main" id="{A275AD1E-B6AE-46DF-A5C9-8BEA1490E12A}"/>
              </a:ext>
            </a:extLst>
          </p:cNvPr>
          <p:cNvGrpSpPr/>
          <p:nvPr/>
        </p:nvGrpSpPr>
        <p:grpSpPr>
          <a:xfrm>
            <a:off x="2621190" y="237325"/>
            <a:ext cx="1406812" cy="1406812"/>
            <a:chOff x="2687494" y="193388"/>
            <a:chExt cx="1406812" cy="1406812"/>
          </a:xfrm>
        </p:grpSpPr>
        <p:sp>
          <p:nvSpPr>
            <p:cNvPr id="10" name="Rectangle: Diagonal Corners Rounded 9">
              <a:extLst>
                <a:ext uri="{FF2B5EF4-FFF2-40B4-BE49-F238E27FC236}">
                  <a16:creationId xmlns:a16="http://schemas.microsoft.com/office/drawing/2014/main" id="{7A093FD1-4A41-42C0-8385-1DD026CAF5E6}"/>
                </a:ext>
              </a:extLst>
            </p:cNvPr>
            <p:cNvSpPr/>
            <p:nvPr/>
          </p:nvSpPr>
          <p:spPr>
            <a:xfrm>
              <a:off x="2687494" y="193388"/>
              <a:ext cx="1406812" cy="1406812"/>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p:style>
          <p:txBody>
            <a:bodyPr/>
            <a:lstStyle/>
            <a:p>
              <a:endParaRPr lang="en-US"/>
            </a:p>
          </p:txBody>
        </p:sp>
        <p:sp>
          <p:nvSpPr>
            <p:cNvPr id="12" name="Rectangle 11" descr="Person with Cane">
              <a:extLst>
                <a:ext uri="{FF2B5EF4-FFF2-40B4-BE49-F238E27FC236}">
                  <a16:creationId xmlns:a16="http://schemas.microsoft.com/office/drawing/2014/main" id="{999818A2-9A3B-483F-AEA7-484717BCF5D3}"/>
                </a:ext>
              </a:extLst>
            </p:cNvPr>
            <p:cNvSpPr/>
            <p:nvPr/>
          </p:nvSpPr>
          <p:spPr>
            <a:xfrm>
              <a:off x="2987308" y="493201"/>
              <a:ext cx="807187" cy="80718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spTree>
    <p:extLst>
      <p:ext uri="{BB962C8B-B14F-4D97-AF65-F5344CB8AC3E}">
        <p14:creationId xmlns:p14="http://schemas.microsoft.com/office/powerpoint/2010/main" val="23578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2694" y="369231"/>
            <a:ext cx="5788105" cy="1143000"/>
          </a:xfrm>
        </p:spPr>
        <p:txBody>
          <a:bodyPr>
            <a:normAutofit/>
          </a:bodyPr>
          <a:lstStyle/>
          <a:p>
            <a:r>
              <a:rPr lang="en-US" b="1" dirty="0">
                <a:solidFill>
                  <a:schemeClr val="tx2">
                    <a:lumMod val="75000"/>
                  </a:schemeClr>
                </a:solidFill>
                <a:ea typeface="Open Sans" panose="020B0606030504020204" pitchFamily="34" charset="0"/>
              </a:rPr>
              <a:t>Duty of Loyalty</a:t>
            </a:r>
          </a:p>
        </p:txBody>
      </p:sp>
      <p:sp>
        <p:nvSpPr>
          <p:cNvPr id="3" name="Content Placeholder 2"/>
          <p:cNvSpPr>
            <a:spLocks noGrp="1"/>
          </p:cNvSpPr>
          <p:nvPr>
            <p:ph idx="1"/>
          </p:nvPr>
        </p:nvSpPr>
        <p:spPr>
          <a:xfrm>
            <a:off x="2047875" y="1812044"/>
            <a:ext cx="9876270" cy="5143500"/>
          </a:xfrm>
        </p:spPr>
        <p:txBody>
          <a:bodyPr>
            <a:normAutofit/>
          </a:bodyPr>
          <a:lstStyle/>
          <a:p>
            <a:pPr>
              <a:lnSpc>
                <a:spcPct val="100000"/>
              </a:lnSpc>
              <a:buClr>
                <a:srgbClr val="C00000"/>
              </a:buClr>
            </a:pPr>
            <a:r>
              <a:rPr lang="en-US" sz="3200" dirty="0">
                <a:ea typeface="Open Sans" panose="020B0606030504020204" pitchFamily="34" charset="0"/>
              </a:rPr>
              <a:t>Always act in the </a:t>
            </a:r>
            <a:r>
              <a:rPr lang="en-US" sz="3200" u="sng" dirty="0">
                <a:ea typeface="Open Sans" panose="020B0606030504020204" pitchFamily="34" charset="0"/>
              </a:rPr>
              <a:t>best interests of the organization</a:t>
            </a:r>
            <a:r>
              <a:rPr lang="en-US" sz="3200" dirty="0">
                <a:ea typeface="Open Sans" panose="020B0606030504020204" pitchFamily="34" charset="0"/>
              </a:rPr>
              <a:t>. </a:t>
            </a:r>
          </a:p>
          <a:p>
            <a:pPr>
              <a:lnSpc>
                <a:spcPct val="100000"/>
              </a:lnSpc>
              <a:buClr>
                <a:srgbClr val="C00000"/>
              </a:buClr>
              <a:buFont typeface="Arial" panose="020B0604020202020204" pitchFamily="34" charset="0"/>
              <a:buChar char="•"/>
            </a:pPr>
            <a:r>
              <a:rPr lang="en-US" sz="3200" dirty="0">
                <a:ea typeface="Open Sans" panose="020B0606030504020204" pitchFamily="34" charset="0"/>
              </a:rPr>
              <a:t>Never use information gained through your position for personal gain.</a:t>
            </a:r>
          </a:p>
          <a:p>
            <a:pPr>
              <a:lnSpc>
                <a:spcPct val="100000"/>
              </a:lnSpc>
              <a:buClr>
                <a:srgbClr val="C00000"/>
              </a:buClr>
              <a:buFont typeface="Arial" panose="020B0604020202020204" pitchFamily="34" charset="0"/>
              <a:buChar char="•"/>
            </a:pPr>
            <a:r>
              <a:rPr lang="en-US" sz="3200" dirty="0">
                <a:ea typeface="Open Sans" panose="020B0606030504020204" pitchFamily="34" charset="0"/>
              </a:rPr>
              <a:t>Support other Board members regardless of the outcome of a decision.</a:t>
            </a:r>
          </a:p>
          <a:p>
            <a:pPr>
              <a:lnSpc>
                <a:spcPct val="100000"/>
              </a:lnSpc>
              <a:buClr>
                <a:srgbClr val="C00000"/>
              </a:buClr>
              <a:buFont typeface="Arial" panose="020B0604020202020204" pitchFamily="34" charset="0"/>
              <a:buChar char="•"/>
            </a:pPr>
            <a:r>
              <a:rPr lang="en-US" sz="3200" dirty="0">
                <a:ea typeface="Open Sans" panose="020B0606030504020204" pitchFamily="34" charset="0"/>
              </a:rPr>
              <a:t>Avoid conflicts of interest or the appearance of conflicts.</a:t>
            </a:r>
          </a:p>
          <a:p>
            <a:pPr>
              <a:lnSpc>
                <a:spcPct val="100000"/>
              </a:lnSpc>
              <a:buClr>
                <a:srgbClr val="C00000"/>
              </a:buClr>
              <a:buFont typeface="Arial" panose="020B0604020202020204" pitchFamily="34" charset="0"/>
              <a:buChar char="•"/>
            </a:pPr>
            <a:r>
              <a:rPr lang="en-US" sz="3200" dirty="0">
                <a:ea typeface="Open Sans" panose="020B0606030504020204" pitchFamily="34" charset="0"/>
              </a:rPr>
              <a:t>Follow ABC’s ethics policies.</a:t>
            </a:r>
          </a:p>
          <a:p>
            <a:pPr>
              <a:buFont typeface="Arial" panose="020B0604020202020204" pitchFamily="34" charset="0"/>
              <a:buChar char="•"/>
            </a:pPr>
            <a:endParaRPr lang="en-US" sz="3200" dirty="0">
              <a:ea typeface="Open Sans" panose="020B0606030504020204" pitchFamily="34" charset="0"/>
            </a:endParaRPr>
          </a:p>
          <a:p>
            <a:pPr>
              <a:buFont typeface="Arial" panose="020B0604020202020204" pitchFamily="34" charset="0"/>
              <a:buChar char="•"/>
            </a:pPr>
            <a:endParaRPr lang="en-US" sz="3200" dirty="0">
              <a:ea typeface="Open Sans" panose="020B0606030504020204" pitchFamily="34" charset="0"/>
            </a:endParaRPr>
          </a:p>
        </p:txBody>
      </p:sp>
      <p:sp>
        <p:nvSpPr>
          <p:cNvPr id="5" name="Rectangle: Diagonal Corners Rounded 4">
            <a:extLst>
              <a:ext uri="{FF2B5EF4-FFF2-40B4-BE49-F238E27FC236}">
                <a16:creationId xmlns:a16="http://schemas.microsoft.com/office/drawing/2014/main" id="{4F474548-6637-4ABB-9ADA-07370EEA22E3}"/>
              </a:ext>
            </a:extLst>
          </p:cNvPr>
          <p:cNvSpPr/>
          <p:nvPr/>
        </p:nvSpPr>
        <p:spPr>
          <a:xfrm>
            <a:off x="2716069" y="149404"/>
            <a:ext cx="1406812" cy="1406812"/>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p:style>
        <p:txBody>
          <a:bodyPr/>
          <a:lstStyle/>
          <a:p>
            <a:endParaRPr lang="en-US"/>
          </a:p>
        </p:txBody>
      </p:sp>
      <p:sp>
        <p:nvSpPr>
          <p:cNvPr id="6" name="Rectangle 5" descr="Present">
            <a:extLst>
              <a:ext uri="{FF2B5EF4-FFF2-40B4-BE49-F238E27FC236}">
                <a16:creationId xmlns:a16="http://schemas.microsoft.com/office/drawing/2014/main" id="{E09F43FC-145A-4AB1-94B7-238722F1DC64}"/>
              </a:ext>
            </a:extLst>
          </p:cNvPr>
          <p:cNvSpPr/>
          <p:nvPr/>
        </p:nvSpPr>
        <p:spPr>
          <a:xfrm>
            <a:off x="3015883" y="449217"/>
            <a:ext cx="807187" cy="80718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Tree>
    <p:extLst>
      <p:ext uri="{BB962C8B-B14F-4D97-AF65-F5344CB8AC3E}">
        <p14:creationId xmlns:p14="http://schemas.microsoft.com/office/powerpoint/2010/main" val="2841483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672" y="369231"/>
            <a:ext cx="6420657" cy="1143000"/>
          </a:xfrm>
        </p:spPr>
        <p:txBody>
          <a:bodyPr>
            <a:normAutofit/>
          </a:bodyPr>
          <a:lstStyle/>
          <a:p>
            <a:r>
              <a:rPr lang="en-US" b="1" dirty="0">
                <a:solidFill>
                  <a:schemeClr val="tx2">
                    <a:lumMod val="75000"/>
                  </a:schemeClr>
                </a:solidFill>
                <a:ea typeface="Open Sans" panose="020B0606030504020204" pitchFamily="34" charset="0"/>
              </a:rPr>
              <a:t>   Duty of Obedience</a:t>
            </a:r>
          </a:p>
        </p:txBody>
      </p:sp>
      <p:sp>
        <p:nvSpPr>
          <p:cNvPr id="3" name="Content Placeholder 2"/>
          <p:cNvSpPr>
            <a:spLocks noGrp="1"/>
          </p:cNvSpPr>
          <p:nvPr>
            <p:ph idx="1"/>
          </p:nvPr>
        </p:nvSpPr>
        <p:spPr>
          <a:xfrm>
            <a:off x="1981200" y="2019300"/>
            <a:ext cx="9016652" cy="3141423"/>
          </a:xfrm>
        </p:spPr>
        <p:txBody>
          <a:bodyPr>
            <a:normAutofit/>
          </a:bodyPr>
          <a:lstStyle/>
          <a:p>
            <a:pPr>
              <a:lnSpc>
                <a:spcPct val="100000"/>
              </a:lnSpc>
              <a:buClr>
                <a:srgbClr val="C00000"/>
              </a:buClr>
              <a:buFont typeface="Arial" panose="020B0604020202020204" pitchFamily="34" charset="0"/>
              <a:buChar char="•"/>
            </a:pPr>
            <a:r>
              <a:rPr lang="en-US" sz="3200" dirty="0">
                <a:ea typeface="Open Sans" panose="020B0606030504020204" pitchFamily="34" charset="0"/>
              </a:rPr>
              <a:t>Dedicated and knowledgeable to ABC’s mission and goals.</a:t>
            </a:r>
          </a:p>
          <a:p>
            <a:pPr>
              <a:lnSpc>
                <a:spcPct val="100000"/>
              </a:lnSpc>
              <a:buClr>
                <a:srgbClr val="C00000"/>
              </a:buClr>
              <a:buFont typeface="Arial" panose="020B0604020202020204" pitchFamily="34" charset="0"/>
              <a:buChar char="•"/>
            </a:pPr>
            <a:r>
              <a:rPr lang="en-US" sz="3200" dirty="0">
                <a:ea typeface="Open Sans" panose="020B0606030504020204" pitchFamily="34" charset="0"/>
              </a:rPr>
              <a:t>Make sure ABC is abiding all laws and regulations.</a:t>
            </a:r>
          </a:p>
          <a:p>
            <a:pPr>
              <a:lnSpc>
                <a:spcPct val="100000"/>
              </a:lnSpc>
              <a:buFont typeface="Arial" panose="020B0604020202020204" pitchFamily="34" charset="0"/>
              <a:buChar char="•"/>
            </a:pPr>
            <a:endParaRPr lang="en-US" sz="3200" dirty="0">
              <a:ea typeface="Open Sans" panose="020B0606030504020204" pitchFamily="34" charset="0"/>
            </a:endParaRPr>
          </a:p>
        </p:txBody>
      </p:sp>
      <p:grpSp>
        <p:nvGrpSpPr>
          <p:cNvPr id="4" name="Group 3">
            <a:extLst>
              <a:ext uri="{FF2B5EF4-FFF2-40B4-BE49-F238E27FC236}">
                <a16:creationId xmlns:a16="http://schemas.microsoft.com/office/drawing/2014/main" id="{81BE765D-CBC9-42B3-ADCC-EFDB4D1778A1}"/>
              </a:ext>
            </a:extLst>
          </p:cNvPr>
          <p:cNvGrpSpPr/>
          <p:nvPr/>
        </p:nvGrpSpPr>
        <p:grpSpPr>
          <a:xfrm>
            <a:off x="2496994" y="193388"/>
            <a:ext cx="1406812" cy="1406812"/>
            <a:chOff x="2496994" y="193388"/>
            <a:chExt cx="1406812" cy="1406812"/>
          </a:xfrm>
        </p:grpSpPr>
        <p:sp>
          <p:nvSpPr>
            <p:cNvPr id="5" name="Rectangle: Diagonal Corners Rounded 4">
              <a:extLst>
                <a:ext uri="{FF2B5EF4-FFF2-40B4-BE49-F238E27FC236}">
                  <a16:creationId xmlns:a16="http://schemas.microsoft.com/office/drawing/2014/main" id="{26220B2F-D781-4BAB-90A7-05C5073B5235}"/>
                </a:ext>
              </a:extLst>
            </p:cNvPr>
            <p:cNvSpPr/>
            <p:nvPr/>
          </p:nvSpPr>
          <p:spPr>
            <a:xfrm>
              <a:off x="2496994" y="193388"/>
              <a:ext cx="1406812" cy="1406812"/>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p:style>
          <p:txBody>
            <a:bodyPr/>
            <a:lstStyle/>
            <a:p>
              <a:endParaRPr lang="en-US"/>
            </a:p>
          </p:txBody>
        </p:sp>
        <p:sp>
          <p:nvSpPr>
            <p:cNvPr id="6" name="Rectangle 5" descr="Dog">
              <a:extLst>
                <a:ext uri="{FF2B5EF4-FFF2-40B4-BE49-F238E27FC236}">
                  <a16:creationId xmlns:a16="http://schemas.microsoft.com/office/drawing/2014/main" id="{B8AA8B49-D68A-4ACA-AFD8-326D1968F51C}"/>
                </a:ext>
              </a:extLst>
            </p:cNvPr>
            <p:cNvSpPr/>
            <p:nvPr/>
          </p:nvSpPr>
          <p:spPr>
            <a:xfrm>
              <a:off x="2796808" y="493201"/>
              <a:ext cx="807187" cy="80718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spTree>
    <p:extLst>
      <p:ext uri="{BB962C8B-B14F-4D97-AF65-F5344CB8AC3E}">
        <p14:creationId xmlns:p14="http://schemas.microsoft.com/office/powerpoint/2010/main" val="2803480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6896" y="621792"/>
            <a:ext cx="8229600" cy="720237"/>
          </a:xfrm>
        </p:spPr>
        <p:txBody>
          <a:bodyPr>
            <a:normAutofit fontScale="90000"/>
          </a:bodyPr>
          <a:lstStyle/>
          <a:p>
            <a:r>
              <a:rPr lang="en-US" b="1" dirty="0">
                <a:solidFill>
                  <a:schemeClr val="tx2">
                    <a:lumMod val="75000"/>
                  </a:schemeClr>
                </a:solidFill>
                <a:ea typeface="Open Sans" panose="020B0606030504020204" pitchFamily="34" charset="0"/>
              </a:rPr>
              <a:t>Duties - Follow the Law &amp; Rules</a:t>
            </a:r>
          </a:p>
        </p:txBody>
      </p:sp>
      <p:sp>
        <p:nvSpPr>
          <p:cNvPr id="3" name="Content Placeholder 2"/>
          <p:cNvSpPr>
            <a:spLocks noGrp="1"/>
          </p:cNvSpPr>
          <p:nvPr>
            <p:ph idx="1"/>
          </p:nvPr>
        </p:nvSpPr>
        <p:spPr>
          <a:xfrm>
            <a:off x="2121643" y="1533831"/>
            <a:ext cx="8229600" cy="4951697"/>
          </a:xfrm>
        </p:spPr>
        <p:txBody>
          <a:bodyPr>
            <a:normAutofit/>
          </a:bodyPr>
          <a:lstStyle/>
          <a:p>
            <a:pPr marL="1028700" lvl="1" indent="-457200">
              <a:lnSpc>
                <a:spcPct val="100000"/>
              </a:lnSpc>
              <a:spcBef>
                <a:spcPts val="600"/>
              </a:spcBef>
              <a:buClr>
                <a:srgbClr val="C00000"/>
              </a:buClr>
              <a:buFont typeface="Arial" panose="020B0604020202020204" pitchFamily="34" charset="0"/>
              <a:buChar char="•"/>
            </a:pPr>
            <a:r>
              <a:rPr lang="en-US" sz="2800" dirty="0">
                <a:ea typeface="Open Sans" panose="020B0606030504020204" pitchFamily="34" charset="0"/>
              </a:rPr>
              <a:t>Federal and State laws</a:t>
            </a:r>
          </a:p>
          <a:p>
            <a:pPr marL="1028700" lvl="1" indent="-457200">
              <a:lnSpc>
                <a:spcPct val="100000"/>
              </a:lnSpc>
              <a:spcBef>
                <a:spcPts val="600"/>
              </a:spcBef>
              <a:buClr>
                <a:srgbClr val="C00000"/>
              </a:buClr>
              <a:buFont typeface="Arial" panose="020B0604020202020204" pitchFamily="34" charset="0"/>
              <a:buChar char="•"/>
            </a:pPr>
            <a:r>
              <a:rPr lang="en-US" sz="2800" dirty="0">
                <a:ea typeface="Open Sans" panose="020B0606030504020204" pitchFamily="34" charset="0"/>
              </a:rPr>
              <a:t>Chapter Bylaws</a:t>
            </a:r>
          </a:p>
          <a:p>
            <a:pPr marL="1028700" lvl="1" indent="-457200">
              <a:lnSpc>
                <a:spcPct val="100000"/>
              </a:lnSpc>
              <a:spcBef>
                <a:spcPts val="600"/>
              </a:spcBef>
              <a:buClr>
                <a:srgbClr val="C00000"/>
              </a:buClr>
              <a:buFont typeface="Arial" panose="020B0604020202020204" pitchFamily="34" charset="0"/>
              <a:buChar char="•"/>
            </a:pPr>
            <a:r>
              <a:rPr lang="en-US" sz="2800" dirty="0">
                <a:ea typeface="Open Sans" panose="020B0606030504020204" pitchFamily="34" charset="0"/>
              </a:rPr>
              <a:t>Policies and procedures</a:t>
            </a:r>
          </a:p>
          <a:p>
            <a:pPr marL="1028700" lvl="1" indent="-457200">
              <a:lnSpc>
                <a:spcPct val="100000"/>
              </a:lnSpc>
              <a:spcBef>
                <a:spcPts val="600"/>
              </a:spcBef>
              <a:buClr>
                <a:srgbClr val="C00000"/>
              </a:buClr>
              <a:buFont typeface="Arial" panose="020B0604020202020204" pitchFamily="34" charset="0"/>
              <a:buChar char="•"/>
            </a:pPr>
            <a:r>
              <a:rPr lang="en-US" sz="2800" dirty="0">
                <a:ea typeface="Open Sans" panose="020B0606030504020204" pitchFamily="34" charset="0"/>
              </a:rPr>
              <a:t>Follow confidentiality policies</a:t>
            </a:r>
          </a:p>
          <a:p>
            <a:pPr marL="1028700" indent="-457200">
              <a:lnSpc>
                <a:spcPct val="100000"/>
              </a:lnSpc>
              <a:spcBef>
                <a:spcPts val="600"/>
              </a:spcBef>
              <a:buClr>
                <a:srgbClr val="C00000"/>
              </a:buClr>
              <a:buFont typeface="Arial" panose="020B0604020202020204" pitchFamily="34" charset="0"/>
              <a:buChar char="•"/>
            </a:pPr>
            <a:r>
              <a:rPr lang="en-US" dirty="0">
                <a:ea typeface="Open Sans" panose="020B0606030504020204" pitchFamily="34" charset="0"/>
              </a:rPr>
              <a:t>Anti-trust policy</a:t>
            </a:r>
          </a:p>
          <a:p>
            <a:pPr marL="1028700" indent="-457200">
              <a:lnSpc>
                <a:spcPct val="100000"/>
              </a:lnSpc>
              <a:spcBef>
                <a:spcPts val="600"/>
              </a:spcBef>
              <a:buClr>
                <a:srgbClr val="C00000"/>
              </a:buClr>
              <a:buFont typeface="Arial" panose="020B0604020202020204" pitchFamily="34" charset="0"/>
              <a:buChar char="•"/>
            </a:pPr>
            <a:r>
              <a:rPr lang="en-US" dirty="0">
                <a:ea typeface="Open Sans" panose="020B0606030504020204" pitchFamily="34" charset="0"/>
              </a:rPr>
              <a:t>Anti-discrimination policy</a:t>
            </a:r>
          </a:p>
          <a:p>
            <a:pPr marL="1028700" indent="-457200">
              <a:lnSpc>
                <a:spcPct val="100000"/>
              </a:lnSpc>
              <a:spcBef>
                <a:spcPts val="600"/>
              </a:spcBef>
              <a:buClr>
                <a:srgbClr val="C00000"/>
              </a:buClr>
              <a:buFont typeface="Arial" panose="020B0604020202020204" pitchFamily="34" charset="0"/>
              <a:buChar char="•"/>
            </a:pPr>
            <a:r>
              <a:rPr lang="en-US" dirty="0">
                <a:ea typeface="Open Sans" panose="020B0606030504020204" pitchFamily="34" charset="0"/>
              </a:rPr>
              <a:t>Conflict of interest policy</a:t>
            </a:r>
          </a:p>
          <a:p>
            <a:pPr marL="1028700" indent="-457200">
              <a:lnSpc>
                <a:spcPct val="100000"/>
              </a:lnSpc>
              <a:spcBef>
                <a:spcPts val="600"/>
              </a:spcBef>
              <a:buClr>
                <a:srgbClr val="C00000"/>
              </a:buClr>
              <a:buFont typeface="Arial" panose="020B0604020202020204" pitchFamily="34" charset="0"/>
              <a:buChar char="•"/>
            </a:pPr>
            <a:r>
              <a:rPr lang="en-US" dirty="0">
                <a:ea typeface="Open Sans" panose="020B0606030504020204" pitchFamily="34" charset="0"/>
              </a:rPr>
              <a:t>Whistle Blower policy</a:t>
            </a:r>
          </a:p>
          <a:p>
            <a:pPr marL="1028700" indent="-457200">
              <a:lnSpc>
                <a:spcPct val="100000"/>
              </a:lnSpc>
              <a:spcBef>
                <a:spcPts val="600"/>
              </a:spcBef>
              <a:buClr>
                <a:srgbClr val="C00000"/>
              </a:buClr>
              <a:buFont typeface="Arial" panose="020B0604020202020204" pitchFamily="34" charset="0"/>
              <a:buChar char="•"/>
            </a:pPr>
            <a:r>
              <a:rPr lang="en-US" dirty="0">
                <a:ea typeface="Open Sans" panose="020B0606030504020204" pitchFamily="34" charset="0"/>
              </a:rPr>
              <a:t>Document retention policy</a:t>
            </a:r>
            <a:endParaRPr lang="en-US" sz="1800" dirty="0">
              <a:solidFill>
                <a:srgbClr val="C00000"/>
              </a:solidFill>
              <a:ea typeface="Open Sans" panose="020B0606030504020204" pitchFamily="34" charset="0"/>
            </a:endParaRPr>
          </a:p>
          <a:p>
            <a:pPr>
              <a:buFont typeface="Arial" panose="020B0604020202020204" pitchFamily="34" charset="0"/>
              <a:buChar char="•"/>
            </a:pPr>
            <a:endParaRPr lang="en-US" sz="1800" dirty="0">
              <a:ea typeface="Open Sans" panose="020B0606030504020204" pitchFamily="34" charset="0"/>
            </a:endParaRPr>
          </a:p>
        </p:txBody>
      </p:sp>
      <p:sp>
        <p:nvSpPr>
          <p:cNvPr id="10" name="TextBox 9">
            <a:extLst>
              <a:ext uri="{FF2B5EF4-FFF2-40B4-BE49-F238E27FC236}">
                <a16:creationId xmlns:a16="http://schemas.microsoft.com/office/drawing/2014/main" id="{DEE14F54-9BEF-4F20-85BC-CBD4D690A872}"/>
              </a:ext>
            </a:extLst>
          </p:cNvPr>
          <p:cNvSpPr txBox="1"/>
          <p:nvPr/>
        </p:nvSpPr>
        <p:spPr>
          <a:xfrm>
            <a:off x="8201737" y="2322316"/>
            <a:ext cx="3093310" cy="1384995"/>
          </a:xfrm>
          <a:prstGeom prst="rect">
            <a:avLst/>
          </a:prstGeom>
          <a:noFill/>
        </p:spPr>
        <p:txBody>
          <a:bodyPr wrap="square" rtlCol="0">
            <a:spAutoFit/>
          </a:bodyPr>
          <a:lstStyle/>
          <a:p>
            <a:pPr marL="571500" indent="0">
              <a:buClr>
                <a:srgbClr val="C00000"/>
              </a:buClr>
              <a:buNone/>
            </a:pPr>
            <a:r>
              <a:rPr lang="en-US" sz="2800" b="1" dirty="0">
                <a:solidFill>
                  <a:srgbClr val="C00000"/>
                </a:solidFill>
                <a:latin typeface="Arial" panose="020B0604020202020204" pitchFamily="34" charset="0"/>
                <a:ea typeface="Open Sans" panose="020B0606030504020204" pitchFamily="34" charset="0"/>
                <a:cs typeface="Arial" panose="020B0604020202020204" pitchFamily="34" charset="0"/>
              </a:rPr>
              <a:t>Legal advice should not be ignored</a:t>
            </a:r>
          </a:p>
        </p:txBody>
      </p:sp>
    </p:spTree>
    <p:extLst>
      <p:ext uri="{BB962C8B-B14F-4D97-AF65-F5344CB8AC3E}">
        <p14:creationId xmlns:p14="http://schemas.microsoft.com/office/powerpoint/2010/main" val="241386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2AE9D-AE6D-44FA-BB03-40DC4A6C8AC6}"/>
              </a:ext>
            </a:extLst>
          </p:cNvPr>
          <p:cNvSpPr>
            <a:spLocks noGrp="1"/>
          </p:cNvSpPr>
          <p:nvPr>
            <p:ph type="ctrTitle"/>
          </p:nvPr>
        </p:nvSpPr>
        <p:spPr>
          <a:xfrm>
            <a:off x="1524000" y="565151"/>
            <a:ext cx="8875363" cy="557212"/>
          </a:xfrm>
        </p:spPr>
        <p:txBody>
          <a:bodyPr>
            <a:noAutofit/>
          </a:bodyPr>
          <a:lstStyle/>
          <a:p>
            <a:r>
              <a:rPr lang="en-US" sz="3600" b="1" dirty="0">
                <a:solidFill>
                  <a:schemeClr val="tx2">
                    <a:lumMod val="75000"/>
                  </a:schemeClr>
                </a:solidFill>
                <a:ea typeface="Open Sans" panose="020B0606030504020204" pitchFamily="34" charset="0"/>
              </a:rPr>
              <a:t>Board of Directors’ Responsibilities</a:t>
            </a:r>
          </a:p>
        </p:txBody>
      </p:sp>
      <p:pic>
        <p:nvPicPr>
          <p:cNvPr id="10" name="Content Placeholder 9">
            <a:extLst>
              <a:ext uri="{FF2B5EF4-FFF2-40B4-BE49-F238E27FC236}">
                <a16:creationId xmlns:a16="http://schemas.microsoft.com/office/drawing/2014/main" id="{7C7E0A47-1297-4BC3-BF06-A911074757D9}"/>
              </a:ext>
            </a:extLst>
          </p:cNvPr>
          <p:cNvPicPr>
            <a:picLocks noGrp="1" noChangeAspect="1"/>
          </p:cNvPicPr>
          <p:nvPr>
            <p:ph idx="4294967295"/>
          </p:nvPr>
        </p:nvPicPr>
        <p:blipFill>
          <a:blip r:embed="rId2"/>
          <a:stretch>
            <a:fillRect/>
          </a:stretch>
        </p:blipFill>
        <p:spPr>
          <a:xfrm>
            <a:off x="6786758" y="2274866"/>
            <a:ext cx="4591050" cy="2790825"/>
          </a:xfrm>
        </p:spPr>
      </p:pic>
      <p:pic>
        <p:nvPicPr>
          <p:cNvPr id="8" name="Picture 7" descr="A picture containing drawing&#10;&#10;Description automatically generated">
            <a:extLst>
              <a:ext uri="{FF2B5EF4-FFF2-40B4-BE49-F238E27FC236}">
                <a16:creationId xmlns:a16="http://schemas.microsoft.com/office/drawing/2014/main" id="{FBC83642-125F-4396-891D-D9F992709923}"/>
              </a:ext>
            </a:extLst>
          </p:cNvPr>
          <p:cNvPicPr>
            <a:picLocks noChangeAspect="1"/>
          </p:cNvPicPr>
          <p:nvPr/>
        </p:nvPicPr>
        <p:blipFill>
          <a:blip r:embed="rId3"/>
          <a:stretch>
            <a:fillRect/>
          </a:stretch>
        </p:blipFill>
        <p:spPr>
          <a:xfrm>
            <a:off x="2108478" y="2499961"/>
            <a:ext cx="3652647" cy="1508621"/>
          </a:xfrm>
          <a:prstGeom prst="rect">
            <a:avLst/>
          </a:prstGeom>
        </p:spPr>
      </p:pic>
    </p:spTree>
    <p:extLst>
      <p:ext uri="{BB962C8B-B14F-4D97-AF65-F5344CB8AC3E}">
        <p14:creationId xmlns:p14="http://schemas.microsoft.com/office/powerpoint/2010/main" val="1463196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817" y="1822180"/>
            <a:ext cx="3806156" cy="380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6040" y="1822180"/>
            <a:ext cx="3806156" cy="380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pPr algn="ctr"/>
            <a:r>
              <a:rPr lang="en-US" b="1" dirty="0"/>
              <a:t>Mission vs. Purpose</a:t>
            </a:r>
          </a:p>
        </p:txBody>
      </p:sp>
    </p:spTree>
    <p:extLst>
      <p:ext uri="{BB962C8B-B14F-4D97-AF65-F5344CB8AC3E}">
        <p14:creationId xmlns:p14="http://schemas.microsoft.com/office/powerpoint/2010/main" val="2431862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4E5EAE-EBFB-4261-918C-3A44698B2C0D}"/>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Your Mission Statements</a:t>
            </a:r>
          </a:p>
        </p:txBody>
      </p:sp>
      <p:sp>
        <p:nvSpPr>
          <p:cNvPr id="5" name="Content Placeholder 4">
            <a:extLst>
              <a:ext uri="{FF2B5EF4-FFF2-40B4-BE49-F238E27FC236}">
                <a16:creationId xmlns:a16="http://schemas.microsoft.com/office/drawing/2014/main" id="{5275DF03-B943-2851-B0F1-C110C28C6C71}"/>
              </a:ext>
            </a:extLst>
          </p:cNvPr>
          <p:cNvSpPr>
            <a:spLocks noGrp="1"/>
          </p:cNvSpPr>
          <p:nvPr>
            <p:ph idx="1"/>
          </p:nvPr>
        </p:nvSpPr>
        <p:spPr>
          <a:xfrm>
            <a:off x="963460" y="1412266"/>
            <a:ext cx="10515600" cy="4351338"/>
          </a:xfrm>
        </p:spPr>
        <p:txBody>
          <a:bodyPr/>
          <a:lstStyle/>
          <a:p>
            <a:r>
              <a:rPr lang="en-US" sz="2400" dirty="0">
                <a:latin typeface="Arial" panose="020B0604020202020204" pitchFamily="34" charset="0"/>
                <a:cs typeface="Arial" panose="020B0604020202020204" pitchFamily="34" charset="0"/>
              </a:rPr>
              <a:t>National Mission Statement</a:t>
            </a:r>
          </a:p>
          <a:p>
            <a:pPr lvl="1">
              <a:lnSpc>
                <a:spcPct val="100000"/>
              </a:lnSpc>
              <a:spcBef>
                <a:spcPts val="1200"/>
              </a:spcBef>
              <a:buClr>
                <a:srgbClr val="C00000"/>
              </a:buClr>
              <a:buFont typeface="Wide Latin" panose="020A0A07050505020404" pitchFamily="18" charset="0"/>
              <a:buChar char="-"/>
            </a:pPr>
            <a:r>
              <a:rPr lang="en-US" dirty="0">
                <a:latin typeface="Arial" panose="020B0604020202020204" pitchFamily="34" charset="0"/>
                <a:cs typeface="Arial" panose="020B0604020202020204" pitchFamily="34" charset="0"/>
              </a:rPr>
              <a:t> ABC will continually strive to be the leading voice promoting free enterprise within the construction industry. ABC will promote and defend the merit shop philosophy. This philosophy encourages open competition and a free-enterprise approach to construction based solely on merit, regardless of labor affiliation.</a:t>
            </a:r>
          </a:p>
          <a:p>
            <a:pPr>
              <a:lnSpc>
                <a:spcPct val="100000"/>
              </a:lnSpc>
              <a:spcBef>
                <a:spcPts val="1200"/>
              </a:spcBef>
            </a:pPr>
            <a:r>
              <a:rPr lang="en-US" sz="2400" dirty="0">
                <a:latin typeface="Arial" panose="020B0604020202020204" pitchFamily="34" charset="0"/>
                <a:cs typeface="Arial" panose="020B0604020202020204" pitchFamily="34" charset="0"/>
              </a:rPr>
              <a:t>Your Chapter’s Mission Statement</a:t>
            </a:r>
          </a:p>
          <a:p>
            <a:pPr lvl="1">
              <a:lnSpc>
                <a:spcPct val="100000"/>
              </a:lnSpc>
              <a:spcBef>
                <a:spcPts val="1200"/>
              </a:spcBef>
              <a:buClr>
                <a:srgbClr val="C00000"/>
              </a:buClr>
              <a:buFont typeface="Wide Latin" panose="020A0A07050505020404" pitchFamily="18" charset="0"/>
              <a:buChar char="-"/>
            </a:pPr>
            <a:r>
              <a:rPr lang="en-US" dirty="0">
                <a:latin typeface="Arial" panose="020B0604020202020204" pitchFamily="34" charset="0"/>
                <a:cs typeface="Arial" panose="020B0604020202020204" pitchFamily="34" charset="0"/>
              </a:rPr>
              <a:t>…</a:t>
            </a:r>
          </a:p>
        </p:txBody>
      </p:sp>
      <p:grpSp>
        <p:nvGrpSpPr>
          <p:cNvPr id="6" name="Group 5">
            <a:extLst>
              <a:ext uri="{FF2B5EF4-FFF2-40B4-BE49-F238E27FC236}">
                <a16:creationId xmlns:a16="http://schemas.microsoft.com/office/drawing/2014/main" id="{BAC03B67-B1CF-3E3C-14EE-78B11D00C18F}"/>
              </a:ext>
            </a:extLst>
          </p:cNvPr>
          <p:cNvGrpSpPr/>
          <p:nvPr/>
        </p:nvGrpSpPr>
        <p:grpSpPr>
          <a:xfrm>
            <a:off x="2218216" y="4926600"/>
            <a:ext cx="11320136" cy="1263650"/>
            <a:chOff x="2343476" y="4926600"/>
            <a:chExt cx="11320136" cy="1263650"/>
          </a:xfrm>
        </p:grpSpPr>
        <p:pic>
          <p:nvPicPr>
            <p:cNvPr id="7" name="Picture 6" descr=" ">
              <a:extLst>
                <a:ext uri="{FF2B5EF4-FFF2-40B4-BE49-F238E27FC236}">
                  <a16:creationId xmlns:a16="http://schemas.microsoft.com/office/drawing/2014/main" id="{23F246D1-2C1A-28AD-6EB8-D8579A8B26D0}"/>
                </a:ext>
              </a:extLst>
            </p:cNvPr>
            <p:cNvPicPr>
              <a:picLocks noChangeAspect="1"/>
            </p:cNvPicPr>
            <p:nvPr/>
          </p:nvPicPr>
          <p:blipFill rotWithShape="1">
            <a:blip r:embed="rId3">
              <a:extLst>
                <a:ext uri="{28A0092B-C50C-407E-A947-70E740481C1C}">
                  <a14:useLocalDpi xmlns:a14="http://schemas.microsoft.com/office/drawing/2010/main" val="0"/>
                </a:ext>
              </a:extLst>
            </a:blip>
            <a:srcRect l="20833" t="64112" r="-20833"/>
            <a:stretch/>
          </p:blipFill>
          <p:spPr bwMode="auto">
            <a:xfrm>
              <a:off x="2343476" y="4926600"/>
              <a:ext cx="5943600" cy="1263650"/>
            </a:xfrm>
            <a:prstGeom prst="rect">
              <a:avLst/>
            </a:prstGeom>
            <a:noFill/>
            <a:ln>
              <a:noFill/>
            </a:ln>
            <a:extLst>
              <a:ext uri="{53640926-AAD7-44D8-BBD7-CCE9431645EC}">
                <a14:shadowObscured xmlns:a14="http://schemas.microsoft.com/office/drawing/2010/main"/>
              </a:ext>
            </a:extLst>
          </p:spPr>
        </p:pic>
        <p:pic>
          <p:nvPicPr>
            <p:cNvPr id="8" name="Picture 7" descr=" ">
              <a:extLst>
                <a:ext uri="{FF2B5EF4-FFF2-40B4-BE49-F238E27FC236}">
                  <a16:creationId xmlns:a16="http://schemas.microsoft.com/office/drawing/2014/main" id="{0AD9999F-DAB6-D397-12F9-77B4FE03B6A9}"/>
                </a:ext>
              </a:extLst>
            </p:cNvPr>
            <p:cNvPicPr>
              <a:picLocks noChangeAspect="1"/>
            </p:cNvPicPr>
            <p:nvPr/>
          </p:nvPicPr>
          <p:blipFill rotWithShape="1">
            <a:blip r:embed="rId3">
              <a:extLst>
                <a:ext uri="{28A0092B-C50C-407E-A947-70E740481C1C}">
                  <a14:useLocalDpi xmlns:a14="http://schemas.microsoft.com/office/drawing/2010/main" val="0"/>
                </a:ext>
              </a:extLst>
            </a:blip>
            <a:srcRect l="48237" t="64112" r="-20833"/>
            <a:stretch/>
          </p:blipFill>
          <p:spPr bwMode="auto">
            <a:xfrm>
              <a:off x="7038975" y="4926600"/>
              <a:ext cx="4314825" cy="1263650"/>
            </a:xfrm>
            <a:prstGeom prst="rect">
              <a:avLst/>
            </a:prstGeom>
            <a:noFill/>
            <a:ln>
              <a:noFill/>
            </a:ln>
            <a:extLst>
              <a:ext uri="{53640926-AAD7-44D8-BBD7-CCE9431645EC}">
                <a14:shadowObscured xmlns:a14="http://schemas.microsoft.com/office/drawing/2010/main"/>
              </a:ext>
            </a:extLst>
          </p:spPr>
        </p:pic>
        <p:pic>
          <p:nvPicPr>
            <p:cNvPr id="9" name="Picture 8" descr=" ">
              <a:extLst>
                <a:ext uri="{FF2B5EF4-FFF2-40B4-BE49-F238E27FC236}">
                  <a16:creationId xmlns:a16="http://schemas.microsoft.com/office/drawing/2014/main" id="{27D9B17A-D852-4493-A270-23290C08958F}"/>
                </a:ext>
              </a:extLst>
            </p:cNvPr>
            <p:cNvPicPr>
              <a:picLocks noChangeAspect="1"/>
            </p:cNvPicPr>
            <p:nvPr/>
          </p:nvPicPr>
          <p:blipFill rotWithShape="1">
            <a:blip r:embed="rId3">
              <a:extLst>
                <a:ext uri="{28A0092B-C50C-407E-A947-70E740481C1C}">
                  <a14:useLocalDpi xmlns:a14="http://schemas.microsoft.com/office/drawing/2010/main" val="0"/>
                </a:ext>
              </a:extLst>
            </a:blip>
            <a:srcRect l="48237" t="64112" r="-20833"/>
            <a:stretch/>
          </p:blipFill>
          <p:spPr bwMode="auto">
            <a:xfrm>
              <a:off x="9348787" y="4926600"/>
              <a:ext cx="4314825" cy="1263650"/>
            </a:xfrm>
            <a:prstGeom prst="rect">
              <a:avLst/>
            </a:prstGeom>
            <a:noFill/>
            <a:ln>
              <a:noFill/>
            </a:ln>
            <a:extLst>
              <a:ext uri="{53640926-AAD7-44D8-BBD7-CCE9431645EC}">
                <a14:shadowObscured xmlns:a14="http://schemas.microsoft.com/office/drawing/2010/main"/>
              </a:ext>
            </a:extLst>
          </p:spPr>
        </p:pic>
      </p:grpSp>
      <p:pic>
        <p:nvPicPr>
          <p:cNvPr id="10" name="Picture 9" descr="Logo, company name&#10;&#10;Description automatically generated">
            <a:extLst>
              <a:ext uri="{FF2B5EF4-FFF2-40B4-BE49-F238E27FC236}">
                <a16:creationId xmlns:a16="http://schemas.microsoft.com/office/drawing/2014/main" id="{23FBF81B-C384-4644-8BEC-44A0562B9542}"/>
              </a:ext>
            </a:extLst>
          </p:cNvPr>
          <p:cNvPicPr>
            <a:picLocks noChangeAspect="1"/>
          </p:cNvPicPr>
          <p:nvPr/>
        </p:nvPicPr>
        <p:blipFill>
          <a:blip r:embed="rId4"/>
          <a:stretch>
            <a:fillRect/>
          </a:stretch>
        </p:blipFill>
        <p:spPr>
          <a:xfrm>
            <a:off x="234529" y="4811045"/>
            <a:ext cx="1983687" cy="1372561"/>
          </a:xfrm>
          <a:prstGeom prst="rect">
            <a:avLst/>
          </a:prstGeom>
        </p:spPr>
      </p:pic>
    </p:spTree>
    <p:extLst>
      <p:ext uri="{BB962C8B-B14F-4D97-AF65-F5344CB8AC3E}">
        <p14:creationId xmlns:p14="http://schemas.microsoft.com/office/powerpoint/2010/main" val="583866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AA0F12-395A-B7D3-30CE-4A11E93C9036}"/>
              </a:ext>
            </a:extLst>
          </p:cNvPr>
          <p:cNvSpPr>
            <a:spLocks noGrp="1"/>
          </p:cNvSpPr>
          <p:nvPr>
            <p:ph type="title"/>
          </p:nvPr>
        </p:nvSpPr>
        <p:spPr/>
        <p:txBody>
          <a:bodyPr/>
          <a:lstStyle/>
          <a:p>
            <a:pPr algn="ctr"/>
            <a:r>
              <a:rPr lang="en-US" b="1" dirty="0"/>
              <a:t>Strategic Plan</a:t>
            </a:r>
          </a:p>
        </p:txBody>
      </p:sp>
      <p:pic>
        <p:nvPicPr>
          <p:cNvPr id="8" name="Content Placeholder 7">
            <a:extLst>
              <a:ext uri="{FF2B5EF4-FFF2-40B4-BE49-F238E27FC236}">
                <a16:creationId xmlns:a16="http://schemas.microsoft.com/office/drawing/2014/main" id="{0DBA2E4D-751F-EE10-8290-D73617765E72}"/>
              </a:ext>
            </a:extLst>
          </p:cNvPr>
          <p:cNvPicPr>
            <a:picLocks noGrp="1" noChangeAspect="1"/>
          </p:cNvPicPr>
          <p:nvPr>
            <p:ph idx="1"/>
          </p:nvPr>
        </p:nvPicPr>
        <p:blipFill rotWithShape="1">
          <a:blip r:embed="rId2"/>
          <a:srcRect t="29324"/>
          <a:stretch/>
        </p:blipFill>
        <p:spPr>
          <a:xfrm>
            <a:off x="679218" y="1474940"/>
            <a:ext cx="10833563" cy="1954060"/>
          </a:xfrm>
        </p:spPr>
      </p:pic>
      <p:sp>
        <p:nvSpPr>
          <p:cNvPr id="9" name="TextBox 8">
            <a:extLst>
              <a:ext uri="{FF2B5EF4-FFF2-40B4-BE49-F238E27FC236}">
                <a16:creationId xmlns:a16="http://schemas.microsoft.com/office/drawing/2014/main" id="{559B77FF-8DBF-A6DA-F431-9C859D01F7E1}"/>
              </a:ext>
            </a:extLst>
          </p:cNvPr>
          <p:cNvSpPr txBox="1"/>
          <p:nvPr/>
        </p:nvSpPr>
        <p:spPr>
          <a:xfrm>
            <a:off x="3945698" y="3730585"/>
            <a:ext cx="4534422" cy="2292935"/>
          </a:xfrm>
          <a:prstGeom prst="rect">
            <a:avLst/>
          </a:prstGeom>
          <a:noFill/>
        </p:spPr>
        <p:txBody>
          <a:bodyPr wrap="square" rtlCol="0">
            <a:spAutoFit/>
          </a:bodyPr>
          <a:lstStyle/>
          <a:p>
            <a:pPr marL="285750" indent="-285750">
              <a:spcBef>
                <a:spcPts val="600"/>
              </a:spcBef>
              <a:buClr>
                <a:srgbClr val="C00000"/>
              </a:buClr>
              <a:buFont typeface="Arial" panose="020B0604020202020204" pitchFamily="34" charset="0"/>
              <a:buChar char="•"/>
            </a:pPr>
            <a:r>
              <a:rPr lang="en-US" sz="3200" dirty="0">
                <a:latin typeface="Arial" panose="020B0604020202020204" pitchFamily="34" charset="0"/>
                <a:cs typeface="Arial" panose="020B0604020202020204" pitchFamily="34" charset="0"/>
              </a:rPr>
              <a:t>Health &amp; Safety</a:t>
            </a:r>
          </a:p>
          <a:p>
            <a:pPr marL="285750" indent="-285750">
              <a:spcBef>
                <a:spcPts val="600"/>
              </a:spcBef>
              <a:buClr>
                <a:srgbClr val="C00000"/>
              </a:buClr>
              <a:buFont typeface="Arial" panose="020B0604020202020204" pitchFamily="34" charset="0"/>
              <a:buChar char="•"/>
            </a:pPr>
            <a:r>
              <a:rPr lang="en-US" sz="3200" dirty="0">
                <a:latin typeface="Arial" panose="020B0604020202020204" pitchFamily="34" charset="0"/>
                <a:cs typeface="Arial" panose="020B0604020202020204" pitchFamily="34" charset="0"/>
              </a:rPr>
              <a:t>Political Advocacy</a:t>
            </a:r>
          </a:p>
          <a:p>
            <a:pPr marL="285750" indent="-285750">
              <a:spcBef>
                <a:spcPts val="600"/>
              </a:spcBef>
              <a:buClr>
                <a:srgbClr val="C00000"/>
              </a:buClr>
              <a:buFont typeface="Arial" panose="020B0604020202020204" pitchFamily="34" charset="0"/>
              <a:buChar char="•"/>
            </a:pPr>
            <a:r>
              <a:rPr lang="en-US" sz="3200" dirty="0">
                <a:latin typeface="Arial" panose="020B0604020202020204" pitchFamily="34" charset="0"/>
                <a:cs typeface="Arial" panose="020B0604020202020204" pitchFamily="34" charset="0"/>
              </a:rPr>
              <a:t>Workforce</a:t>
            </a:r>
          </a:p>
          <a:p>
            <a:pPr marL="285750" indent="-285750">
              <a:spcBef>
                <a:spcPts val="600"/>
              </a:spcBef>
              <a:buClr>
                <a:srgbClr val="C00000"/>
              </a:buClr>
              <a:buFont typeface="Arial" panose="020B0604020202020204" pitchFamily="34" charset="0"/>
              <a:buChar char="•"/>
            </a:pPr>
            <a:r>
              <a:rPr lang="en-US" sz="3200" dirty="0">
                <a:latin typeface="Arial" panose="020B0604020202020204" pitchFamily="34" charset="0"/>
                <a:cs typeface="Arial" panose="020B0604020202020204" pitchFamily="34" charset="0"/>
              </a:rPr>
              <a:t>Membership Growth</a:t>
            </a:r>
          </a:p>
        </p:txBody>
      </p:sp>
    </p:spTree>
    <p:extLst>
      <p:ext uri="{BB962C8B-B14F-4D97-AF65-F5344CB8AC3E}">
        <p14:creationId xmlns:p14="http://schemas.microsoft.com/office/powerpoint/2010/main" val="3377836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F4ABE2-381B-4B67-9C0F-27FFD64F7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4AA509EC-4C56-4A74-A517-3ECD04C3F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82070" y="2355786"/>
            <a:ext cx="7341665"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4FBEA58-BB2F-4037-B69C-FEF2F9B59187}"/>
              </a:ext>
            </a:extLst>
          </p:cNvPr>
          <p:cNvSpPr>
            <a:spLocks noGrp="1"/>
          </p:cNvSpPr>
          <p:nvPr>
            <p:ph type="title"/>
          </p:nvPr>
        </p:nvSpPr>
        <p:spPr>
          <a:xfrm>
            <a:off x="4720689" y="2520377"/>
            <a:ext cx="6203046" cy="2439683"/>
          </a:xfrm>
        </p:spPr>
        <p:txBody>
          <a:bodyPr vert="horz" lIns="91440" tIns="45720" rIns="91440" bIns="45720" rtlCol="0" anchor="b">
            <a:normAutofit/>
          </a:bodyPr>
          <a:lstStyle/>
          <a:p>
            <a:r>
              <a:rPr lang="en-US" sz="5400" b="1" kern="1200" dirty="0">
                <a:solidFill>
                  <a:srgbClr val="FFFFFF"/>
                </a:solidFill>
              </a:rPr>
              <a:t>Provide Proper Financial Oversight</a:t>
            </a:r>
          </a:p>
        </p:txBody>
      </p:sp>
      <p:sp>
        <p:nvSpPr>
          <p:cNvPr id="13" name="Freeform 5">
            <a:extLst>
              <a:ext uri="{FF2B5EF4-FFF2-40B4-BE49-F238E27FC236}">
                <a16:creationId xmlns:a16="http://schemas.microsoft.com/office/drawing/2014/main" id="{6FBC94C7-2F0E-4FBA-B442-0E0296AAA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82070"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6CF43A2F-2E6F-44F4-A006-A10CF1DCB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16808"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F83DA5F0-0D4C-4E74-8A5C-F6CBD391F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16808"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A7798713-AB3F-41E3-8CE3-1C1FBCF7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28" y="1120021"/>
            <a:ext cx="3268481" cy="3509529"/>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10;&#10;Description automatically generated">
            <a:extLst>
              <a:ext uri="{FF2B5EF4-FFF2-40B4-BE49-F238E27FC236}">
                <a16:creationId xmlns:a16="http://schemas.microsoft.com/office/drawing/2014/main" id="{FC87B883-1472-C7F7-4F4E-ADA3DBDD63C3}"/>
              </a:ext>
            </a:extLst>
          </p:cNvPr>
          <p:cNvPicPr>
            <a:picLocks noChangeAspect="1"/>
          </p:cNvPicPr>
          <p:nvPr/>
        </p:nvPicPr>
        <p:blipFill>
          <a:blip r:embed="rId3"/>
          <a:stretch>
            <a:fillRect/>
          </a:stretch>
        </p:blipFill>
        <p:spPr>
          <a:xfrm>
            <a:off x="956395" y="2288807"/>
            <a:ext cx="2961361" cy="1221561"/>
          </a:xfrm>
          <a:prstGeom prst="rect">
            <a:avLst/>
          </a:prstGeom>
        </p:spPr>
      </p:pic>
    </p:spTree>
    <p:extLst>
      <p:ext uri="{BB962C8B-B14F-4D97-AF65-F5344CB8AC3E}">
        <p14:creationId xmlns:p14="http://schemas.microsoft.com/office/powerpoint/2010/main" val="1315745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BEA58-BB2F-4037-B69C-FEF2F9B59187}"/>
              </a:ext>
            </a:extLst>
          </p:cNvPr>
          <p:cNvSpPr>
            <a:spLocks noGrp="1"/>
          </p:cNvSpPr>
          <p:nvPr>
            <p:ph type="title"/>
          </p:nvPr>
        </p:nvSpPr>
        <p:spPr>
          <a:xfrm>
            <a:off x="1031026" y="475187"/>
            <a:ext cx="9713247" cy="611021"/>
          </a:xfrm>
        </p:spPr>
        <p:txBody>
          <a:bodyPr>
            <a:normAutofit/>
          </a:bodyPr>
          <a:lstStyle/>
          <a:p>
            <a:pPr algn="ctr"/>
            <a:r>
              <a:rPr lang="en-US" sz="3000" b="1" dirty="0">
                <a:solidFill>
                  <a:srgbClr val="000000"/>
                </a:solidFill>
                <a:ea typeface="Open Sans" panose="020B0606030504020204" pitchFamily="34" charset="0"/>
              </a:rPr>
              <a:t>What is ABC?</a:t>
            </a:r>
            <a:endParaRPr lang="en-US" sz="3000" dirty="0">
              <a:solidFill>
                <a:srgbClr val="000000"/>
              </a:solidFill>
              <a:ea typeface="Open Sans" panose="020B0606030504020204" pitchFamily="34" charset="0"/>
            </a:endParaRPr>
          </a:p>
        </p:txBody>
      </p:sp>
      <p:sp>
        <p:nvSpPr>
          <p:cNvPr id="3" name="Content Placeholder 2">
            <a:extLst>
              <a:ext uri="{FF2B5EF4-FFF2-40B4-BE49-F238E27FC236}">
                <a16:creationId xmlns:a16="http://schemas.microsoft.com/office/drawing/2014/main" id="{28D337E7-585E-49A0-8937-9C23FE36371E}"/>
              </a:ext>
            </a:extLst>
          </p:cNvPr>
          <p:cNvSpPr>
            <a:spLocks noGrp="1"/>
          </p:cNvSpPr>
          <p:nvPr>
            <p:ph type="body" idx="1"/>
          </p:nvPr>
        </p:nvSpPr>
        <p:spPr>
          <a:xfrm>
            <a:off x="6394194" y="1398515"/>
            <a:ext cx="4947316" cy="2952260"/>
          </a:xfrm>
        </p:spPr>
        <p:txBody>
          <a:bodyPr anchor="ctr">
            <a:normAutofit/>
          </a:bodyPr>
          <a:lstStyle/>
          <a:p>
            <a:pPr marL="0" indent="0">
              <a:buNone/>
            </a:pPr>
            <a:r>
              <a:rPr lang="en-US" sz="2800" dirty="0">
                <a:solidFill>
                  <a:srgbClr val="000000"/>
                </a:solidFill>
                <a:latin typeface="Arial" panose="020B0604020202020204" pitchFamily="34" charset="0"/>
                <a:ea typeface="Open Sans" panose="020B0606030504020204" pitchFamily="34" charset="0"/>
                <a:cs typeface="Arial" panose="020B0604020202020204" pitchFamily="34" charset="0"/>
              </a:rPr>
              <a:t>ABC is a 501(c)(6) not-for-profit trade association that is chartered as a chapter of the National ABC association.</a:t>
            </a:r>
          </a:p>
        </p:txBody>
      </p:sp>
      <p:pic>
        <p:nvPicPr>
          <p:cNvPr id="4" name="Picture 3" descr="A picture containing drawing&#10;&#10;Description automatically generated">
            <a:extLst>
              <a:ext uri="{FF2B5EF4-FFF2-40B4-BE49-F238E27FC236}">
                <a16:creationId xmlns:a16="http://schemas.microsoft.com/office/drawing/2014/main" id="{FC87B883-1472-C7F7-4F4E-ADA3DBDD63C3}"/>
              </a:ext>
            </a:extLst>
          </p:cNvPr>
          <p:cNvPicPr>
            <a:picLocks noChangeAspect="1"/>
          </p:cNvPicPr>
          <p:nvPr/>
        </p:nvPicPr>
        <p:blipFill>
          <a:blip r:embed="rId3"/>
          <a:stretch>
            <a:fillRect/>
          </a:stretch>
        </p:blipFill>
        <p:spPr>
          <a:xfrm>
            <a:off x="1497526" y="2115124"/>
            <a:ext cx="4374226" cy="1804368"/>
          </a:xfrm>
          <a:prstGeom prst="rect">
            <a:avLst/>
          </a:prstGeom>
        </p:spPr>
      </p:pic>
    </p:spTree>
    <p:extLst>
      <p:ext uri="{BB962C8B-B14F-4D97-AF65-F5344CB8AC3E}">
        <p14:creationId xmlns:p14="http://schemas.microsoft.com/office/powerpoint/2010/main" val="1532617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8F97-C35E-4CE4-A8FD-91BAA2F44AE3}"/>
              </a:ext>
            </a:extLst>
          </p:cNvPr>
          <p:cNvSpPr>
            <a:spLocks noGrp="1"/>
          </p:cNvSpPr>
          <p:nvPr>
            <p:ph type="title"/>
          </p:nvPr>
        </p:nvSpPr>
        <p:spPr/>
        <p:txBody>
          <a:bodyPr/>
          <a:lstStyle/>
          <a:p>
            <a:pPr algn="ctr"/>
            <a:r>
              <a:rPr lang="en-US" dirty="0"/>
              <a:t>Establish Financial Controls &amp; Oversight</a:t>
            </a:r>
          </a:p>
        </p:txBody>
      </p:sp>
      <p:sp>
        <p:nvSpPr>
          <p:cNvPr id="3" name="Content Placeholder 2">
            <a:extLst>
              <a:ext uri="{FF2B5EF4-FFF2-40B4-BE49-F238E27FC236}">
                <a16:creationId xmlns:a16="http://schemas.microsoft.com/office/drawing/2014/main" id="{C03CA1DF-EB1A-8266-1DE9-509821F719A4}"/>
              </a:ext>
            </a:extLst>
          </p:cNvPr>
          <p:cNvSpPr>
            <a:spLocks noGrp="1"/>
          </p:cNvSpPr>
          <p:nvPr>
            <p:ph idx="1"/>
          </p:nvPr>
        </p:nvSpPr>
        <p:spPr>
          <a:xfrm>
            <a:off x="988513" y="1499948"/>
            <a:ext cx="10515600" cy="4351338"/>
          </a:xfrm>
        </p:spPr>
        <p:txBody>
          <a:bodyPr>
            <a:normAutofit/>
          </a:bodyPr>
          <a:lstStyle/>
          <a:p>
            <a:pPr>
              <a:lnSpc>
                <a:spcPct val="110000"/>
              </a:lnSpc>
              <a:spcBef>
                <a:spcPts val="0"/>
              </a:spcBef>
            </a:pPr>
            <a:r>
              <a:rPr lang="en-US" dirty="0"/>
              <a:t>Day-to-day accounting and financial decisions  - President</a:t>
            </a:r>
          </a:p>
          <a:p>
            <a:pPr>
              <a:lnSpc>
                <a:spcPct val="110000"/>
              </a:lnSpc>
              <a:spcBef>
                <a:spcPts val="0"/>
              </a:spcBef>
            </a:pPr>
            <a:r>
              <a:rPr lang="en-US" dirty="0"/>
              <a:t>Framework - Board</a:t>
            </a:r>
          </a:p>
          <a:p>
            <a:pPr lvl="1">
              <a:lnSpc>
                <a:spcPct val="110000"/>
              </a:lnSpc>
              <a:spcBef>
                <a:spcPts val="0"/>
              </a:spcBef>
            </a:pPr>
            <a:r>
              <a:rPr lang="en-US" dirty="0"/>
              <a:t>Separation of Duties</a:t>
            </a:r>
          </a:p>
          <a:p>
            <a:pPr lvl="1">
              <a:lnSpc>
                <a:spcPct val="110000"/>
              </a:lnSpc>
              <a:spcBef>
                <a:spcPts val="0"/>
              </a:spcBef>
            </a:pPr>
            <a:r>
              <a:rPr lang="en-US" altLang="en-US" dirty="0"/>
              <a:t>Signatures and Authorizations</a:t>
            </a:r>
          </a:p>
          <a:p>
            <a:pPr lvl="1">
              <a:lnSpc>
                <a:spcPct val="110000"/>
              </a:lnSpc>
              <a:spcBef>
                <a:spcPts val="0"/>
              </a:spcBef>
            </a:pPr>
            <a:r>
              <a:rPr lang="en-US" altLang="en-US" dirty="0"/>
              <a:t>Good-Governance Policies</a:t>
            </a:r>
          </a:p>
          <a:p>
            <a:pPr lvl="2">
              <a:lnSpc>
                <a:spcPct val="110000"/>
              </a:lnSpc>
              <a:spcBef>
                <a:spcPts val="0"/>
              </a:spcBef>
            </a:pPr>
            <a:r>
              <a:rPr lang="en-US" altLang="en-US" dirty="0"/>
              <a:t>Conflict of Interest policy</a:t>
            </a:r>
          </a:p>
          <a:p>
            <a:pPr lvl="2">
              <a:lnSpc>
                <a:spcPct val="110000"/>
              </a:lnSpc>
              <a:spcBef>
                <a:spcPts val="0"/>
              </a:spcBef>
            </a:pPr>
            <a:r>
              <a:rPr lang="en-US" altLang="en-US" dirty="0"/>
              <a:t>Document retention policy</a:t>
            </a:r>
          </a:p>
          <a:p>
            <a:pPr lvl="2">
              <a:lnSpc>
                <a:spcPct val="110000"/>
              </a:lnSpc>
              <a:spcBef>
                <a:spcPts val="0"/>
              </a:spcBef>
            </a:pPr>
            <a:r>
              <a:rPr lang="en-US" altLang="en-US" dirty="0"/>
              <a:t>Whistle Blower policy</a:t>
            </a:r>
          </a:p>
          <a:p>
            <a:pPr lvl="1">
              <a:lnSpc>
                <a:spcPct val="110000"/>
              </a:lnSpc>
              <a:spcBef>
                <a:spcPts val="0"/>
              </a:spcBef>
            </a:pPr>
            <a:r>
              <a:rPr lang="en-US" altLang="en-US" dirty="0"/>
              <a:t> Annual Budget</a:t>
            </a:r>
          </a:p>
          <a:p>
            <a:pPr lvl="1">
              <a:lnSpc>
                <a:spcPct val="110000"/>
              </a:lnSpc>
              <a:spcBef>
                <a:spcPts val="0"/>
              </a:spcBef>
            </a:pPr>
            <a:r>
              <a:rPr lang="en-US" altLang="en-US" dirty="0"/>
              <a:t>Cash Flow and Budgeted vs. Actual Expenses and Income</a:t>
            </a:r>
          </a:p>
          <a:p>
            <a:pPr>
              <a:lnSpc>
                <a:spcPct val="110000"/>
              </a:lnSpc>
              <a:spcBef>
                <a:spcPts val="0"/>
              </a:spcBef>
            </a:pPr>
            <a:endParaRPr lang="en-US" dirty="0"/>
          </a:p>
        </p:txBody>
      </p:sp>
    </p:spTree>
    <p:extLst>
      <p:ext uri="{BB962C8B-B14F-4D97-AF65-F5344CB8AC3E}">
        <p14:creationId xmlns:p14="http://schemas.microsoft.com/office/powerpoint/2010/main" val="1163492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F4ABE2-381B-4B67-9C0F-27FFD64F7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4AA509EC-4C56-4A74-A517-3ECD04C3F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82070" y="2355786"/>
            <a:ext cx="7341665"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FBEA58-BB2F-4037-B69C-FEF2F9B59187}"/>
              </a:ext>
            </a:extLst>
          </p:cNvPr>
          <p:cNvSpPr>
            <a:spLocks noGrp="1"/>
          </p:cNvSpPr>
          <p:nvPr>
            <p:ph type="title"/>
          </p:nvPr>
        </p:nvSpPr>
        <p:spPr>
          <a:xfrm>
            <a:off x="4720689" y="2520377"/>
            <a:ext cx="6203046" cy="2439683"/>
          </a:xfrm>
        </p:spPr>
        <p:txBody>
          <a:bodyPr vert="horz" lIns="91440" tIns="45720" rIns="91440" bIns="45720" rtlCol="0" anchor="b">
            <a:normAutofit/>
          </a:bodyPr>
          <a:lstStyle/>
          <a:p>
            <a:r>
              <a:rPr lang="en-US" sz="5400" b="1" kern="1200" dirty="0">
                <a:solidFill>
                  <a:srgbClr val="FFFFFF"/>
                </a:solidFill>
              </a:rPr>
              <a:t>Ensure Adequate Resources</a:t>
            </a:r>
          </a:p>
        </p:txBody>
      </p:sp>
      <p:sp>
        <p:nvSpPr>
          <p:cNvPr id="13" name="Freeform 5">
            <a:extLst>
              <a:ext uri="{FF2B5EF4-FFF2-40B4-BE49-F238E27FC236}">
                <a16:creationId xmlns:a16="http://schemas.microsoft.com/office/drawing/2014/main" id="{6FBC94C7-2F0E-4FBA-B442-0E0296AAA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82070"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6CF43A2F-2E6F-44F4-A006-A10CF1DCB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16808"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F83DA5F0-0D4C-4E74-8A5C-F6CBD391F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16808"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7798713-AB3F-41E3-8CE3-1C1FBCF7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28" y="1120021"/>
            <a:ext cx="3268481" cy="3509529"/>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drawing&#10;&#10;Description automatically generated">
            <a:extLst>
              <a:ext uri="{FF2B5EF4-FFF2-40B4-BE49-F238E27FC236}">
                <a16:creationId xmlns:a16="http://schemas.microsoft.com/office/drawing/2014/main" id="{FC87B883-1472-C7F7-4F4E-ADA3DBDD63C3}"/>
              </a:ext>
            </a:extLst>
          </p:cNvPr>
          <p:cNvPicPr>
            <a:picLocks noChangeAspect="1"/>
          </p:cNvPicPr>
          <p:nvPr/>
        </p:nvPicPr>
        <p:blipFill>
          <a:blip r:embed="rId3"/>
          <a:stretch>
            <a:fillRect/>
          </a:stretch>
        </p:blipFill>
        <p:spPr>
          <a:xfrm>
            <a:off x="956395" y="2288807"/>
            <a:ext cx="2961361" cy="1221561"/>
          </a:xfrm>
          <a:prstGeom prst="rect">
            <a:avLst/>
          </a:prstGeom>
        </p:spPr>
      </p:pic>
    </p:spTree>
    <p:extLst>
      <p:ext uri="{BB962C8B-B14F-4D97-AF65-F5344CB8AC3E}">
        <p14:creationId xmlns:p14="http://schemas.microsoft.com/office/powerpoint/2010/main" val="76122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8F97-C35E-4CE4-A8FD-91BAA2F44AE3}"/>
              </a:ext>
            </a:extLst>
          </p:cNvPr>
          <p:cNvSpPr>
            <a:spLocks noGrp="1"/>
          </p:cNvSpPr>
          <p:nvPr>
            <p:ph type="title"/>
          </p:nvPr>
        </p:nvSpPr>
        <p:spPr/>
        <p:txBody>
          <a:bodyPr/>
          <a:lstStyle/>
          <a:p>
            <a:pPr algn="ctr"/>
            <a:r>
              <a:rPr lang="en-US" dirty="0"/>
              <a:t>Adequate Resources</a:t>
            </a:r>
          </a:p>
        </p:txBody>
      </p:sp>
      <p:sp>
        <p:nvSpPr>
          <p:cNvPr id="3" name="Content Placeholder 2">
            <a:extLst>
              <a:ext uri="{FF2B5EF4-FFF2-40B4-BE49-F238E27FC236}">
                <a16:creationId xmlns:a16="http://schemas.microsoft.com/office/drawing/2014/main" id="{C03CA1DF-EB1A-8266-1DE9-509821F719A4}"/>
              </a:ext>
            </a:extLst>
          </p:cNvPr>
          <p:cNvSpPr>
            <a:spLocks noGrp="1"/>
          </p:cNvSpPr>
          <p:nvPr>
            <p:ph idx="1"/>
          </p:nvPr>
        </p:nvSpPr>
        <p:spPr>
          <a:xfrm>
            <a:off x="988513" y="1499948"/>
            <a:ext cx="10515600" cy="4351338"/>
          </a:xfrm>
        </p:spPr>
        <p:txBody>
          <a:bodyPr>
            <a:normAutofit/>
          </a:bodyPr>
          <a:lstStyle/>
          <a:p>
            <a:pPr>
              <a:lnSpc>
                <a:spcPct val="110000"/>
              </a:lnSpc>
              <a:spcBef>
                <a:spcPts val="0"/>
              </a:spcBef>
            </a:pPr>
            <a:endParaRPr lang="en-US" dirty="0"/>
          </a:p>
        </p:txBody>
      </p:sp>
      <p:pic>
        <p:nvPicPr>
          <p:cNvPr id="4" name="Picture 2">
            <a:extLst>
              <a:ext uri="{FF2B5EF4-FFF2-40B4-BE49-F238E27FC236}">
                <a16:creationId xmlns:a16="http://schemas.microsoft.com/office/drawing/2014/main" id="{27CEB971-D8D7-2C07-98DD-FEC406A947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217" y="1384493"/>
            <a:ext cx="4998356" cy="395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9F3A2249-F015-A323-95BD-6ACB8DDDE8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7034" y="1384493"/>
            <a:ext cx="4135349" cy="425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B1DCD507-4EFE-336A-077F-38331B9AED63}"/>
              </a:ext>
            </a:extLst>
          </p:cNvPr>
          <p:cNvSpPr/>
          <p:nvPr/>
        </p:nvSpPr>
        <p:spPr>
          <a:xfrm>
            <a:off x="6637034" y="5448822"/>
            <a:ext cx="4360818" cy="193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3674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8F97-C35E-4CE4-A8FD-91BAA2F44AE3}"/>
              </a:ext>
            </a:extLst>
          </p:cNvPr>
          <p:cNvSpPr>
            <a:spLocks noGrp="1"/>
          </p:cNvSpPr>
          <p:nvPr>
            <p:ph type="title"/>
          </p:nvPr>
        </p:nvSpPr>
        <p:spPr/>
        <p:txBody>
          <a:bodyPr/>
          <a:lstStyle/>
          <a:p>
            <a:pPr algn="ctr"/>
            <a:r>
              <a:rPr lang="en-US" dirty="0"/>
              <a:t>Motivations: Why do People Volunteer?</a:t>
            </a:r>
          </a:p>
        </p:txBody>
      </p:sp>
      <p:sp>
        <p:nvSpPr>
          <p:cNvPr id="3" name="Content Placeholder 2">
            <a:extLst>
              <a:ext uri="{FF2B5EF4-FFF2-40B4-BE49-F238E27FC236}">
                <a16:creationId xmlns:a16="http://schemas.microsoft.com/office/drawing/2014/main" id="{C03CA1DF-EB1A-8266-1DE9-509821F719A4}"/>
              </a:ext>
            </a:extLst>
          </p:cNvPr>
          <p:cNvSpPr>
            <a:spLocks noGrp="1"/>
          </p:cNvSpPr>
          <p:nvPr>
            <p:ph idx="1"/>
          </p:nvPr>
        </p:nvSpPr>
        <p:spPr>
          <a:xfrm>
            <a:off x="1691013" y="1499948"/>
            <a:ext cx="9813099" cy="4351338"/>
          </a:xfrm>
        </p:spPr>
        <p:txBody>
          <a:bodyPr>
            <a:normAutofit/>
          </a:bodyPr>
          <a:lstStyle/>
          <a:p>
            <a:pPr>
              <a:buClr>
                <a:srgbClr val="C00000"/>
              </a:buClr>
              <a:buFont typeface="Arial" pitchFamily="34" charset="0"/>
              <a:buChar char="•"/>
              <a:tabLst>
                <a:tab pos="1377950" algn="l"/>
              </a:tabLst>
            </a:pPr>
            <a:r>
              <a:rPr lang="en-US" sz="3200" dirty="0"/>
              <a:t>96%	To make a contribution </a:t>
            </a:r>
          </a:p>
          <a:p>
            <a:pPr>
              <a:buClr>
                <a:srgbClr val="C00000"/>
              </a:buClr>
              <a:buFont typeface="Arial" pitchFamily="34" charset="0"/>
              <a:buChar char="•"/>
              <a:tabLst>
                <a:tab pos="1377950" algn="l"/>
              </a:tabLst>
            </a:pPr>
            <a:r>
              <a:rPr lang="en-US" sz="3200" dirty="0"/>
              <a:t>74%	To use skills/experiences</a:t>
            </a:r>
          </a:p>
          <a:p>
            <a:pPr>
              <a:buClr>
                <a:srgbClr val="C00000"/>
              </a:buClr>
              <a:buFont typeface="Arial" pitchFamily="34" charset="0"/>
              <a:buChar char="•"/>
              <a:tabLst>
                <a:tab pos="1377950" algn="l"/>
              </a:tabLst>
            </a:pPr>
            <a:r>
              <a:rPr lang="en-US" sz="3200" dirty="0"/>
              <a:t>64%	Personally affected by cause/effort</a:t>
            </a:r>
          </a:p>
          <a:p>
            <a:pPr>
              <a:buClr>
                <a:srgbClr val="C00000"/>
              </a:buClr>
              <a:buFont typeface="Arial" pitchFamily="34" charset="0"/>
              <a:buChar char="•"/>
              <a:tabLst>
                <a:tab pos="1377950" algn="l"/>
              </a:tabLst>
            </a:pPr>
            <a:r>
              <a:rPr lang="en-US" sz="3200" dirty="0"/>
              <a:t>48%	Explore my own strengths</a:t>
            </a:r>
          </a:p>
          <a:p>
            <a:pPr>
              <a:buClr>
                <a:srgbClr val="C00000"/>
              </a:buClr>
              <a:buFont typeface="Arial" pitchFamily="34" charset="0"/>
              <a:buChar char="•"/>
              <a:tabLst>
                <a:tab pos="1377950" algn="l"/>
              </a:tabLst>
            </a:pPr>
            <a:r>
              <a:rPr lang="en-US" sz="3200" dirty="0"/>
              <a:t>48%	To Network</a:t>
            </a:r>
          </a:p>
          <a:p>
            <a:pPr>
              <a:buClr>
                <a:srgbClr val="C00000"/>
              </a:buClr>
              <a:buFont typeface="Arial" pitchFamily="34" charset="0"/>
              <a:buChar char="•"/>
              <a:tabLst>
                <a:tab pos="1377950" algn="l"/>
              </a:tabLst>
            </a:pPr>
            <a:r>
              <a:rPr lang="en-US" sz="3200" dirty="0"/>
              <a:t>47%	Friends volunteer/fun</a:t>
            </a:r>
          </a:p>
          <a:p>
            <a:pPr>
              <a:buClr>
                <a:srgbClr val="C00000"/>
              </a:buClr>
              <a:buFont typeface="Arial" pitchFamily="34" charset="0"/>
              <a:buChar char="•"/>
              <a:tabLst>
                <a:tab pos="1377950" algn="l"/>
              </a:tabLst>
            </a:pPr>
            <a:r>
              <a:rPr lang="en-US" sz="3200" dirty="0"/>
              <a:t>23%	Improve job opportunities</a:t>
            </a:r>
          </a:p>
          <a:p>
            <a:pPr>
              <a:lnSpc>
                <a:spcPct val="110000"/>
              </a:lnSpc>
              <a:spcBef>
                <a:spcPts val="0"/>
              </a:spcBef>
            </a:pPr>
            <a:endParaRPr lang="en-US" dirty="0"/>
          </a:p>
        </p:txBody>
      </p:sp>
      <p:sp>
        <p:nvSpPr>
          <p:cNvPr id="6" name="Rectangle 5">
            <a:extLst>
              <a:ext uri="{FF2B5EF4-FFF2-40B4-BE49-F238E27FC236}">
                <a16:creationId xmlns:a16="http://schemas.microsoft.com/office/drawing/2014/main" id="{B1DCD507-4EFE-336A-077F-38331B9AED63}"/>
              </a:ext>
            </a:extLst>
          </p:cNvPr>
          <p:cNvSpPr/>
          <p:nvPr/>
        </p:nvSpPr>
        <p:spPr>
          <a:xfrm>
            <a:off x="6637034" y="5448822"/>
            <a:ext cx="4360818" cy="193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6226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C5E47-9B7F-9B99-EA59-5EC966A494B2}"/>
              </a:ext>
            </a:extLst>
          </p:cNvPr>
          <p:cNvSpPr>
            <a:spLocks noGrp="1"/>
          </p:cNvSpPr>
          <p:nvPr>
            <p:ph type="title"/>
          </p:nvPr>
        </p:nvSpPr>
        <p:spPr/>
        <p:txBody>
          <a:bodyPr/>
          <a:lstStyle/>
          <a:p>
            <a:pPr algn="ctr"/>
            <a:r>
              <a:rPr lang="en-US" altLang="en-US" sz="4400" dirty="0"/>
              <a:t>Ensure Legal and Ethical Integrity</a:t>
            </a:r>
            <a:endParaRPr lang="en-US" dirty="0"/>
          </a:p>
        </p:txBody>
      </p:sp>
      <p:sp>
        <p:nvSpPr>
          <p:cNvPr id="3" name="Content Placeholder 2">
            <a:extLst>
              <a:ext uri="{FF2B5EF4-FFF2-40B4-BE49-F238E27FC236}">
                <a16:creationId xmlns:a16="http://schemas.microsoft.com/office/drawing/2014/main" id="{58437FDF-3339-804F-CBBF-9538C1E50F32}"/>
              </a:ext>
            </a:extLst>
          </p:cNvPr>
          <p:cNvSpPr>
            <a:spLocks noGrp="1"/>
          </p:cNvSpPr>
          <p:nvPr>
            <p:ph idx="1"/>
          </p:nvPr>
        </p:nvSpPr>
        <p:spPr/>
        <p:txBody>
          <a:bodyPr/>
          <a:lstStyle/>
          <a:p>
            <a:pPr marL="0" indent="0">
              <a:buNone/>
            </a:pPr>
            <a:endParaRPr lang="en-US" dirty="0"/>
          </a:p>
        </p:txBody>
      </p:sp>
      <p:pic>
        <p:nvPicPr>
          <p:cNvPr id="4" name="Picture 2">
            <a:extLst>
              <a:ext uri="{FF2B5EF4-FFF2-40B4-BE49-F238E27FC236}">
                <a16:creationId xmlns:a16="http://schemas.microsoft.com/office/drawing/2014/main" id="{31A45BB5-C4FB-FC99-5CB2-9F942D55A5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898" y="1570276"/>
            <a:ext cx="7573256" cy="3896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1740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D61C-5CAD-5446-4ACE-1079BA667BCD}"/>
              </a:ext>
            </a:extLst>
          </p:cNvPr>
          <p:cNvSpPr>
            <a:spLocks noGrp="1"/>
          </p:cNvSpPr>
          <p:nvPr>
            <p:ph type="title"/>
          </p:nvPr>
        </p:nvSpPr>
        <p:spPr/>
        <p:txBody>
          <a:bodyPr/>
          <a:lstStyle/>
          <a:p>
            <a:r>
              <a:rPr lang="en-US" altLang="en-US" sz="4400" dirty="0"/>
              <a:t>Ensure Effective Organizational Planning</a:t>
            </a:r>
            <a:endParaRPr lang="en-US" dirty="0"/>
          </a:p>
        </p:txBody>
      </p:sp>
      <p:pic>
        <p:nvPicPr>
          <p:cNvPr id="4" name="Picture 2">
            <a:extLst>
              <a:ext uri="{FF2B5EF4-FFF2-40B4-BE49-F238E27FC236}">
                <a16:creationId xmlns:a16="http://schemas.microsoft.com/office/drawing/2014/main" id="{8A7C4810-C03B-016F-1918-54D8154CC1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37980" y="1390064"/>
            <a:ext cx="6431071" cy="4968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170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79993-0A36-9ECE-1359-B8E2301A909F}"/>
              </a:ext>
            </a:extLst>
          </p:cNvPr>
          <p:cNvSpPr>
            <a:spLocks noGrp="1"/>
          </p:cNvSpPr>
          <p:nvPr>
            <p:ph type="title"/>
          </p:nvPr>
        </p:nvSpPr>
        <p:spPr/>
        <p:txBody>
          <a:bodyPr/>
          <a:lstStyle/>
          <a:p>
            <a:pPr algn="ctr"/>
            <a:r>
              <a:rPr lang="en-US" altLang="en-US" sz="4400" dirty="0"/>
              <a:t>Expectations of </a:t>
            </a:r>
            <a:br>
              <a:rPr lang="en-US" altLang="en-US" sz="4400" dirty="0"/>
            </a:br>
            <a:r>
              <a:rPr lang="en-US" altLang="en-US" sz="4400" dirty="0"/>
              <a:t>Individual Board Members</a:t>
            </a:r>
            <a:endParaRPr lang="en-US" dirty="0"/>
          </a:p>
        </p:txBody>
      </p:sp>
      <p:pic>
        <p:nvPicPr>
          <p:cNvPr id="7" name="Content Placeholder 6" descr="Logo&#10;&#10;Description automatically generated">
            <a:extLst>
              <a:ext uri="{FF2B5EF4-FFF2-40B4-BE49-F238E27FC236}">
                <a16:creationId xmlns:a16="http://schemas.microsoft.com/office/drawing/2014/main" id="{0388C8D1-A317-047D-6FB8-88823C9B2D16}"/>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6738687" y="1825625"/>
            <a:ext cx="4052789" cy="4052789"/>
          </a:xfrm>
        </p:spPr>
      </p:pic>
      <p:pic>
        <p:nvPicPr>
          <p:cNvPr id="10" name="Picture 9" descr="Text&#10;&#10;Description automatically generated">
            <a:extLst>
              <a:ext uri="{FF2B5EF4-FFF2-40B4-BE49-F238E27FC236}">
                <a16:creationId xmlns:a16="http://schemas.microsoft.com/office/drawing/2014/main" id="{32E3C61A-85CF-AC9A-0D9B-7C0205E53C8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38200" y="1825625"/>
            <a:ext cx="5052163" cy="3789122"/>
          </a:xfrm>
          <a:prstGeom prst="rect">
            <a:avLst/>
          </a:prstGeom>
        </p:spPr>
      </p:pic>
      <p:sp>
        <p:nvSpPr>
          <p:cNvPr id="11" name="TextBox 10">
            <a:extLst>
              <a:ext uri="{FF2B5EF4-FFF2-40B4-BE49-F238E27FC236}">
                <a16:creationId xmlns:a16="http://schemas.microsoft.com/office/drawing/2014/main" id="{9CA14545-E6DE-2FED-268B-3E4FFCA46DCE}"/>
              </a:ext>
            </a:extLst>
          </p:cNvPr>
          <p:cNvSpPr txBox="1"/>
          <p:nvPr/>
        </p:nvSpPr>
        <p:spPr>
          <a:xfrm>
            <a:off x="8192023" y="5035591"/>
            <a:ext cx="1352811"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2023</a:t>
            </a:r>
          </a:p>
        </p:txBody>
      </p:sp>
    </p:spTree>
    <p:extLst>
      <p:ext uri="{BB962C8B-B14F-4D97-AF65-F5344CB8AC3E}">
        <p14:creationId xmlns:p14="http://schemas.microsoft.com/office/powerpoint/2010/main" val="1947416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B799E-609C-418B-8439-5A310A42197B}"/>
              </a:ext>
            </a:extLst>
          </p:cNvPr>
          <p:cNvSpPr>
            <a:spLocks noGrp="1"/>
          </p:cNvSpPr>
          <p:nvPr>
            <p:ph type="title"/>
          </p:nvPr>
        </p:nvSpPr>
        <p:spPr>
          <a:xfrm>
            <a:off x="2109020" y="1268328"/>
            <a:ext cx="7614574" cy="2461663"/>
          </a:xfrm>
        </p:spPr>
        <p:txBody>
          <a:bodyPr>
            <a:normAutofit/>
          </a:bodyPr>
          <a:lstStyle/>
          <a:p>
            <a:pPr algn="ctr">
              <a:spcBef>
                <a:spcPts val="0"/>
              </a:spcBef>
            </a:pPr>
            <a:r>
              <a:rPr lang="en-US" sz="4800" dirty="0">
                <a:solidFill>
                  <a:srgbClr val="C00000"/>
                </a:solidFill>
                <a:ea typeface="Open Sans" panose="020B0606030504020204" pitchFamily="34" charset="0"/>
              </a:rPr>
              <a:t>Accountability breeds</a:t>
            </a:r>
            <a:br>
              <a:rPr lang="en-US" sz="4800" dirty="0">
                <a:solidFill>
                  <a:srgbClr val="C00000"/>
                </a:solidFill>
                <a:ea typeface="Open Sans" panose="020B0606030504020204" pitchFamily="34" charset="0"/>
              </a:rPr>
            </a:br>
            <a:r>
              <a:rPr lang="en-US" sz="4800" dirty="0">
                <a:solidFill>
                  <a:srgbClr val="C00000"/>
                </a:solidFill>
                <a:ea typeface="Open Sans" panose="020B0606030504020204" pitchFamily="34" charset="0"/>
              </a:rPr>
              <a:t>response-ability</a:t>
            </a:r>
          </a:p>
        </p:txBody>
      </p:sp>
      <p:sp>
        <p:nvSpPr>
          <p:cNvPr id="8" name="Title 1">
            <a:extLst>
              <a:ext uri="{FF2B5EF4-FFF2-40B4-BE49-F238E27FC236}">
                <a16:creationId xmlns:a16="http://schemas.microsoft.com/office/drawing/2014/main" id="{20E307FC-2A0E-4B1A-A11B-CCFA8DCD31E6}"/>
              </a:ext>
            </a:extLst>
          </p:cNvPr>
          <p:cNvSpPr txBox="1">
            <a:spLocks/>
          </p:cNvSpPr>
          <p:nvPr/>
        </p:nvSpPr>
        <p:spPr>
          <a:xfrm>
            <a:off x="3960676" y="3141268"/>
            <a:ext cx="6122304" cy="8638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spcBef>
                <a:spcPts val="0"/>
              </a:spcBef>
            </a:pPr>
            <a:r>
              <a:rPr lang="en-US" sz="4400" dirty="0">
                <a:solidFill>
                  <a:schemeClr val="tx2"/>
                </a:solidFill>
                <a:latin typeface="Arial" panose="020B0604020202020204" pitchFamily="34" charset="0"/>
                <a:ea typeface="Open Sans" panose="020B0606030504020204" pitchFamily="34" charset="0"/>
                <a:cs typeface="Arial" panose="020B0604020202020204" pitchFamily="34" charset="0"/>
              </a:rPr>
              <a:t>– </a:t>
            </a:r>
            <a:r>
              <a:rPr lang="en-US" sz="3200" dirty="0">
                <a:solidFill>
                  <a:schemeClr val="tx2"/>
                </a:solidFill>
                <a:latin typeface="Arial" panose="020B0604020202020204" pitchFamily="34" charset="0"/>
                <a:ea typeface="Open Sans" panose="020B0606030504020204" pitchFamily="34" charset="0"/>
                <a:cs typeface="Arial" panose="020B0604020202020204" pitchFamily="34" charset="0"/>
              </a:rPr>
              <a:t>Stephen R. Covey</a:t>
            </a:r>
            <a:endParaRPr lang="en-US" sz="4400"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10" name="Title 1">
            <a:extLst>
              <a:ext uri="{FF2B5EF4-FFF2-40B4-BE49-F238E27FC236}">
                <a16:creationId xmlns:a16="http://schemas.microsoft.com/office/drawing/2014/main" id="{BE66EF0F-9D34-4533-876D-A13DB64997D1}"/>
              </a:ext>
            </a:extLst>
          </p:cNvPr>
          <p:cNvSpPr txBox="1">
            <a:spLocks/>
          </p:cNvSpPr>
          <p:nvPr/>
        </p:nvSpPr>
        <p:spPr>
          <a:xfrm>
            <a:off x="2596896" y="621792"/>
            <a:ext cx="8229600" cy="72023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b="1" dirty="0">
              <a:solidFill>
                <a:schemeClr val="tx2">
                  <a:lumMod val="7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615377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492305-EDC5-4479-AD3B-47B9061B843F}"/>
              </a:ext>
            </a:extLst>
          </p:cNvPr>
          <p:cNvSpPr>
            <a:spLocks noGrp="1"/>
          </p:cNvSpPr>
          <p:nvPr>
            <p:ph type="title"/>
          </p:nvPr>
        </p:nvSpPr>
        <p:spPr>
          <a:xfrm>
            <a:off x="2034558" y="3129757"/>
            <a:ext cx="8845406" cy="1900383"/>
          </a:xfrm>
        </p:spPr>
        <p:txBody>
          <a:bodyPr>
            <a:noAutofit/>
          </a:bodyPr>
          <a:lstStyle/>
          <a:p>
            <a:pPr marL="0" indent="0" algn="ctr">
              <a:spcBef>
                <a:spcPts val="3000"/>
              </a:spcBef>
            </a:pPr>
            <a:r>
              <a:rPr lang="en-US" sz="4400" dirty="0">
                <a:solidFill>
                  <a:schemeClr val="tx2"/>
                </a:solidFill>
                <a:ea typeface="Open Sans" panose="020B0606030504020204" pitchFamily="34" charset="0"/>
              </a:rPr>
              <a:t>Accountability is critical </a:t>
            </a:r>
            <a:br>
              <a:rPr lang="en-US" sz="4400" dirty="0">
                <a:solidFill>
                  <a:schemeClr val="tx2"/>
                </a:solidFill>
                <a:ea typeface="Open Sans" panose="020B0606030504020204" pitchFamily="34" charset="0"/>
              </a:rPr>
            </a:br>
            <a:r>
              <a:rPr lang="en-US" sz="4400" dirty="0">
                <a:solidFill>
                  <a:schemeClr val="tx2"/>
                </a:solidFill>
                <a:ea typeface="Open Sans" panose="020B0606030504020204" pitchFamily="34" charset="0"/>
              </a:rPr>
              <a:t>for achieving </a:t>
            </a:r>
            <a:r>
              <a:rPr lang="en-US" sz="4400" u="sng" dirty="0">
                <a:solidFill>
                  <a:srgbClr val="C00000"/>
                </a:solidFill>
                <a:ea typeface="Open Sans" panose="020B0606030504020204" pitchFamily="34" charset="0"/>
              </a:rPr>
              <a:t>winning results</a:t>
            </a:r>
            <a:r>
              <a:rPr lang="en-US" sz="4400" dirty="0">
                <a:solidFill>
                  <a:schemeClr val="tx2"/>
                </a:solidFill>
                <a:ea typeface="Open Sans" panose="020B0606030504020204" pitchFamily="34" charset="0"/>
              </a:rPr>
              <a:t>.</a:t>
            </a:r>
            <a:br>
              <a:rPr lang="en-US" sz="4400" dirty="0">
                <a:solidFill>
                  <a:schemeClr val="tx2"/>
                </a:solidFill>
                <a:ea typeface="Open Sans" panose="020B0606030504020204" pitchFamily="34" charset="0"/>
              </a:rPr>
            </a:br>
            <a:endParaRPr lang="en-US" sz="4400" dirty="0">
              <a:solidFill>
                <a:schemeClr val="tx2"/>
              </a:solidFill>
            </a:endParaRPr>
          </a:p>
        </p:txBody>
      </p:sp>
      <p:sp>
        <p:nvSpPr>
          <p:cNvPr id="5" name="Title 2">
            <a:extLst>
              <a:ext uri="{FF2B5EF4-FFF2-40B4-BE49-F238E27FC236}">
                <a16:creationId xmlns:a16="http://schemas.microsoft.com/office/drawing/2014/main" id="{87B4E75C-BBA6-48CE-8E78-F260E696DA6B}"/>
              </a:ext>
            </a:extLst>
          </p:cNvPr>
          <p:cNvSpPr txBox="1">
            <a:spLocks/>
          </p:cNvSpPr>
          <p:nvPr/>
        </p:nvSpPr>
        <p:spPr>
          <a:xfrm>
            <a:off x="2008841" y="1372470"/>
            <a:ext cx="9193396" cy="140558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pPr>
            <a:r>
              <a:rPr lang="en-US" sz="4400" dirty="0">
                <a:solidFill>
                  <a:schemeClr val="tx2"/>
                </a:solidFill>
                <a:latin typeface="Arial" panose="020B0604020202020204" pitchFamily="34" charset="0"/>
                <a:ea typeface="Open Sans" panose="020B0606030504020204" pitchFamily="34" charset="0"/>
                <a:cs typeface="Arial" panose="020B0604020202020204" pitchFamily="34" charset="0"/>
              </a:rPr>
              <a:t>Responsibilities are in place </a:t>
            </a:r>
          </a:p>
          <a:p>
            <a:pPr algn="ctr">
              <a:spcBef>
                <a:spcPts val="0"/>
              </a:spcBef>
            </a:pPr>
            <a:r>
              <a:rPr lang="en-US" sz="4400" dirty="0">
                <a:solidFill>
                  <a:schemeClr val="tx2"/>
                </a:solidFill>
                <a:latin typeface="Arial" panose="020B0604020202020204" pitchFamily="34" charset="0"/>
                <a:ea typeface="Open Sans" panose="020B0606030504020204" pitchFamily="34" charset="0"/>
                <a:cs typeface="Arial" panose="020B0604020202020204" pitchFamily="34" charset="0"/>
              </a:rPr>
              <a:t>for </a:t>
            </a:r>
            <a:r>
              <a:rPr lang="en-US" sz="4400" u="sng" dirty="0">
                <a:solidFill>
                  <a:srgbClr val="C00000"/>
                </a:solidFill>
                <a:latin typeface="Arial" panose="020B0604020202020204" pitchFamily="34" charset="0"/>
                <a:ea typeface="Open Sans" panose="020B0606030504020204" pitchFamily="34" charset="0"/>
                <a:cs typeface="Arial" panose="020B0604020202020204" pitchFamily="34" charset="0"/>
              </a:rPr>
              <a:t>accountability</a:t>
            </a:r>
            <a:r>
              <a:rPr lang="en-US" sz="4400" dirty="0">
                <a:solidFill>
                  <a:schemeClr val="tx2"/>
                </a:solidFill>
                <a:latin typeface="Arial" panose="020B0604020202020204" pitchFamily="34" charset="0"/>
                <a:ea typeface="Open Sans" panose="020B0606030504020204" pitchFamily="34" charset="0"/>
                <a:cs typeface="Arial" panose="020B0604020202020204" pitchFamily="34" charset="0"/>
              </a:rPr>
              <a:t>.</a:t>
            </a:r>
            <a:br>
              <a:rPr lang="en-US" sz="4400" dirty="0">
                <a:solidFill>
                  <a:schemeClr val="tx2"/>
                </a:solidFill>
                <a:latin typeface="Arial" panose="020B0604020202020204" pitchFamily="34" charset="0"/>
                <a:ea typeface="Open Sans" panose="020B0606030504020204" pitchFamily="34" charset="0"/>
                <a:cs typeface="Arial" panose="020B0604020202020204" pitchFamily="34" charset="0"/>
              </a:rPr>
            </a:br>
            <a:endParaRPr lang="en-US" sz="4400" dirty="0">
              <a:solidFill>
                <a:schemeClr val="tx2"/>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D341689-950F-4991-A462-78D6BEFD9944}"/>
              </a:ext>
            </a:extLst>
          </p:cNvPr>
          <p:cNvSpPr txBox="1">
            <a:spLocks/>
          </p:cNvSpPr>
          <p:nvPr/>
        </p:nvSpPr>
        <p:spPr>
          <a:xfrm>
            <a:off x="2034558" y="479200"/>
            <a:ext cx="8229600" cy="72023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b="1" dirty="0">
              <a:solidFill>
                <a:schemeClr val="tx2">
                  <a:lumMod val="7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13680017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977AF-D365-44FA-9768-725C71F96445}"/>
              </a:ext>
            </a:extLst>
          </p:cNvPr>
          <p:cNvSpPr>
            <a:spLocks noGrp="1"/>
          </p:cNvSpPr>
          <p:nvPr>
            <p:ph type="title"/>
          </p:nvPr>
        </p:nvSpPr>
        <p:spPr>
          <a:xfrm>
            <a:off x="1981200" y="621792"/>
            <a:ext cx="8229600" cy="676338"/>
          </a:xfrm>
        </p:spPr>
        <p:txBody>
          <a:bodyPr>
            <a:normAutofit/>
          </a:bodyPr>
          <a:lstStyle/>
          <a:p>
            <a:r>
              <a:rPr lang="en-US" sz="3600" b="1" dirty="0">
                <a:solidFill>
                  <a:srgbClr val="C00000"/>
                </a:solidFill>
                <a:latin typeface="Arial" panose="020B0604020202020204" pitchFamily="34" charset="0"/>
                <a:ea typeface="Open Sans" panose="020B0606030504020204" pitchFamily="34" charset="0"/>
                <a:cs typeface="Arial" panose="020B0604020202020204" pitchFamily="34" charset="0"/>
              </a:rPr>
              <a:t>2023 Expectations | Leadership</a:t>
            </a:r>
            <a:endParaRPr lang="en-US" sz="3600" b="1" dirty="0">
              <a:solidFill>
                <a:srgbClr val="002060"/>
              </a:solidFill>
              <a:ea typeface="Open Sans" panose="020B0606030504020204" pitchFamily="34" charset="0"/>
            </a:endParaRPr>
          </a:p>
        </p:txBody>
      </p:sp>
      <p:sp>
        <p:nvSpPr>
          <p:cNvPr id="5" name="Content Placeholder 4">
            <a:extLst>
              <a:ext uri="{FF2B5EF4-FFF2-40B4-BE49-F238E27FC236}">
                <a16:creationId xmlns:a16="http://schemas.microsoft.com/office/drawing/2014/main" id="{0B4FB6F5-8393-40CD-B1D9-86B954D39514}"/>
              </a:ext>
            </a:extLst>
          </p:cNvPr>
          <p:cNvSpPr>
            <a:spLocks noGrp="1"/>
          </p:cNvSpPr>
          <p:nvPr>
            <p:ph idx="1"/>
          </p:nvPr>
        </p:nvSpPr>
        <p:spPr>
          <a:xfrm>
            <a:off x="3241965" y="1574955"/>
            <a:ext cx="7555472" cy="3811237"/>
          </a:xfrm>
        </p:spPr>
        <p:txBody>
          <a:bodyPr>
            <a:noAutofit/>
          </a:bodyPr>
          <a:lstStyle/>
          <a:p>
            <a:pPr>
              <a:buClr>
                <a:srgbClr val="C00000"/>
              </a:buClr>
              <a:buSzPct val="130000"/>
              <a:buFont typeface="Arial" panose="020B0604020202020204" pitchFamily="34" charset="0"/>
              <a:buChar char="•"/>
            </a:pPr>
            <a:r>
              <a:rPr lang="en-US" sz="3200" dirty="0">
                <a:ea typeface="Open Sans" panose="020B0606030504020204" pitchFamily="34" charset="0"/>
              </a:rPr>
              <a:t>Attend all scheduled board meetings</a:t>
            </a:r>
          </a:p>
          <a:p>
            <a:pPr lvl="1">
              <a:buClr>
                <a:srgbClr val="C00000"/>
              </a:buClr>
              <a:buSzPct val="130000"/>
              <a:buFont typeface="Arial" panose="020B0604020202020204" pitchFamily="34" charset="0"/>
              <a:buChar char="•"/>
            </a:pPr>
            <a:r>
              <a:rPr lang="en-US" sz="2800" dirty="0">
                <a:ea typeface="Open Sans" panose="020B0606030504020204" pitchFamily="34" charset="0"/>
              </a:rPr>
              <a:t>Less than 3 absences</a:t>
            </a:r>
          </a:p>
          <a:p>
            <a:pPr>
              <a:buClr>
                <a:srgbClr val="C00000"/>
              </a:buClr>
              <a:buSzPct val="130000"/>
              <a:buFont typeface="Arial" panose="020B0604020202020204" pitchFamily="34" charset="0"/>
              <a:buChar char="•"/>
            </a:pPr>
            <a:r>
              <a:rPr lang="en-US" sz="3200" dirty="0">
                <a:ea typeface="Open Sans" panose="020B0606030504020204" pitchFamily="34" charset="0"/>
              </a:rPr>
              <a:t>Review materials prior to meetings</a:t>
            </a:r>
          </a:p>
          <a:p>
            <a:pPr>
              <a:buClr>
                <a:srgbClr val="C00000"/>
              </a:buClr>
              <a:buSzPct val="130000"/>
              <a:buFont typeface="Arial" panose="020B0604020202020204" pitchFamily="34" charset="0"/>
              <a:buChar char="•"/>
            </a:pPr>
            <a:r>
              <a:rPr lang="en-US" sz="3200" dirty="0">
                <a:ea typeface="Open Sans" panose="020B0606030504020204" pitchFamily="34" charset="0"/>
              </a:rPr>
              <a:t>Respect peers</a:t>
            </a:r>
          </a:p>
          <a:p>
            <a:pPr>
              <a:buClr>
                <a:srgbClr val="C00000"/>
              </a:buClr>
              <a:buSzPct val="130000"/>
              <a:buFont typeface="Arial" panose="020B0604020202020204" pitchFamily="34" charset="0"/>
              <a:buChar char="•"/>
            </a:pPr>
            <a:r>
              <a:rPr lang="en-US" sz="3200" dirty="0">
                <a:ea typeface="Open Sans" panose="020B0606030504020204" pitchFamily="34" charset="0"/>
              </a:rPr>
              <a:t>Always act for the good of ABC</a:t>
            </a:r>
          </a:p>
          <a:p>
            <a:pPr>
              <a:buClr>
                <a:srgbClr val="C00000"/>
              </a:buClr>
              <a:buSzPct val="130000"/>
              <a:buFont typeface="Arial" panose="020B0604020202020204" pitchFamily="34" charset="0"/>
              <a:buChar char="•"/>
            </a:pPr>
            <a:r>
              <a:rPr lang="en-US" sz="3200" dirty="0">
                <a:ea typeface="Open Sans" panose="020B0606030504020204" pitchFamily="34" charset="0"/>
              </a:rPr>
              <a:t>Positive &amp; supportive</a:t>
            </a:r>
          </a:p>
        </p:txBody>
      </p:sp>
    </p:spTree>
    <p:extLst>
      <p:ext uri="{BB962C8B-B14F-4D97-AF65-F5344CB8AC3E}">
        <p14:creationId xmlns:p14="http://schemas.microsoft.com/office/powerpoint/2010/main" val="3700822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71793" y="151480"/>
            <a:ext cx="9696210" cy="1132939"/>
          </a:xfrm>
          <a:prstGeom prst="rect">
            <a:avLst/>
          </a:prstGeom>
        </p:spPr>
        <p:txBody>
          <a:bodyPr vert="horz" wrap="square" lIns="0" tIns="518437" rIns="0" bIns="0" rtlCol="0" anchor="ctr">
            <a:spAutoFit/>
          </a:bodyPr>
          <a:lstStyle/>
          <a:p>
            <a:pPr marL="3815791"/>
            <a:r>
              <a:rPr b="1" spc="-30" dirty="0">
                <a:ea typeface="Open Sans" panose="020B0606030504020204" pitchFamily="34" charset="0"/>
              </a:rPr>
              <a:t>ABC</a:t>
            </a:r>
            <a:r>
              <a:rPr b="1" spc="-6" dirty="0">
                <a:ea typeface="Open Sans" panose="020B0606030504020204" pitchFamily="34" charset="0"/>
              </a:rPr>
              <a:t> </a:t>
            </a:r>
            <a:r>
              <a:rPr lang="en-US" b="1" spc="-6" dirty="0">
                <a:ea typeface="Open Sans" panose="020B0606030504020204" pitchFamily="34" charset="0"/>
              </a:rPr>
              <a:t>History</a:t>
            </a:r>
            <a:endParaRPr b="1" spc="-24" dirty="0">
              <a:ea typeface="Open Sans" panose="020B0606030504020204" pitchFamily="34" charset="0"/>
            </a:endParaRPr>
          </a:p>
        </p:txBody>
      </p:sp>
      <p:sp>
        <p:nvSpPr>
          <p:cNvPr id="3" name="object 3"/>
          <p:cNvSpPr txBox="1"/>
          <p:nvPr/>
        </p:nvSpPr>
        <p:spPr>
          <a:xfrm>
            <a:off x="1249680" y="1631586"/>
            <a:ext cx="10489474" cy="647421"/>
          </a:xfrm>
          <a:prstGeom prst="rect">
            <a:avLst/>
          </a:prstGeom>
        </p:spPr>
        <p:txBody>
          <a:bodyPr vert="horz" wrap="square" lIns="0" tIns="0" rIns="0" bIns="0" rtlCol="0">
            <a:spAutoFit/>
          </a:bodyPr>
          <a:lstStyle/>
          <a:p>
            <a:pPr marL="426686" indent="-411446">
              <a:lnSpc>
                <a:spcPct val="150000"/>
              </a:lnSpc>
              <a:buFont typeface="Arial"/>
              <a:buChar char="•"/>
              <a:tabLst>
                <a:tab pos="426686" algn="l"/>
              </a:tabLst>
            </a:pPr>
            <a:r>
              <a:rPr lang="en-US" sz="3200" spc="-30" dirty="0">
                <a:latin typeface="Arial" panose="020B0604020202020204" pitchFamily="34" charset="0"/>
                <a:ea typeface="Open Sans" panose="020B0606030504020204" pitchFamily="34" charset="0"/>
                <a:cs typeface="Arial" panose="020B0604020202020204" pitchFamily="34" charset="0"/>
              </a:rPr>
              <a:t>F</a:t>
            </a:r>
            <a:r>
              <a:rPr sz="3200" spc="-30" dirty="0">
                <a:latin typeface="Arial" panose="020B0604020202020204" pitchFamily="34" charset="0"/>
                <a:ea typeface="Open Sans" panose="020B0606030504020204" pitchFamily="34" charset="0"/>
                <a:cs typeface="Arial" panose="020B0604020202020204" pitchFamily="34" charset="0"/>
              </a:rPr>
              <a:t>ounde</a:t>
            </a:r>
            <a:r>
              <a:rPr sz="3200" dirty="0">
                <a:latin typeface="Arial" panose="020B0604020202020204" pitchFamily="34" charset="0"/>
                <a:ea typeface="Open Sans" panose="020B0606030504020204" pitchFamily="34" charset="0"/>
                <a:cs typeface="Arial" panose="020B0604020202020204" pitchFamily="34" charset="0"/>
              </a:rPr>
              <a:t>d</a:t>
            </a:r>
            <a:r>
              <a:rPr sz="3200" spc="24" dirty="0">
                <a:latin typeface="Arial" panose="020B0604020202020204" pitchFamily="34" charset="0"/>
                <a:ea typeface="Open Sans" panose="020B0606030504020204" pitchFamily="34" charset="0"/>
                <a:cs typeface="Arial" panose="020B0604020202020204" pitchFamily="34" charset="0"/>
              </a:rPr>
              <a:t> </a:t>
            </a:r>
            <a:r>
              <a:rPr sz="3200" spc="-6" dirty="0">
                <a:latin typeface="Arial" panose="020B0604020202020204" pitchFamily="34" charset="0"/>
                <a:ea typeface="Open Sans" panose="020B0606030504020204" pitchFamily="34" charset="0"/>
                <a:cs typeface="Arial" panose="020B0604020202020204" pitchFamily="34" charset="0"/>
              </a:rPr>
              <a:t>i</a:t>
            </a:r>
            <a:r>
              <a:rPr sz="3200" dirty="0">
                <a:latin typeface="Arial" panose="020B0604020202020204" pitchFamily="34" charset="0"/>
                <a:ea typeface="Open Sans" panose="020B0606030504020204" pitchFamily="34" charset="0"/>
                <a:cs typeface="Arial" panose="020B0604020202020204" pitchFamily="34" charset="0"/>
              </a:rPr>
              <a:t>n</a:t>
            </a:r>
            <a:r>
              <a:rPr sz="3200" spc="18" dirty="0">
                <a:latin typeface="Arial" panose="020B0604020202020204" pitchFamily="34" charset="0"/>
                <a:ea typeface="Open Sans" panose="020B0606030504020204" pitchFamily="34" charset="0"/>
                <a:cs typeface="Arial" panose="020B0604020202020204" pitchFamily="34" charset="0"/>
              </a:rPr>
              <a:t> </a:t>
            </a:r>
            <a:r>
              <a:rPr sz="3200" spc="-24" dirty="0">
                <a:latin typeface="Arial" panose="020B0604020202020204" pitchFamily="34" charset="0"/>
                <a:ea typeface="Open Sans" panose="020B0606030504020204" pitchFamily="34" charset="0"/>
                <a:cs typeface="Arial" panose="020B0604020202020204" pitchFamily="34" charset="0"/>
              </a:rPr>
              <a:t>19</a:t>
            </a:r>
            <a:r>
              <a:rPr sz="3200" spc="-30" dirty="0">
                <a:latin typeface="Arial" panose="020B0604020202020204" pitchFamily="34" charset="0"/>
                <a:ea typeface="Open Sans" panose="020B0606030504020204" pitchFamily="34" charset="0"/>
                <a:cs typeface="Arial" panose="020B0604020202020204" pitchFamily="34" charset="0"/>
              </a:rPr>
              <a:t>5</a:t>
            </a:r>
            <a:r>
              <a:rPr sz="3200" spc="-24" dirty="0">
                <a:latin typeface="Arial" panose="020B0604020202020204" pitchFamily="34" charset="0"/>
                <a:ea typeface="Open Sans" panose="020B0606030504020204" pitchFamily="34" charset="0"/>
                <a:cs typeface="Arial" panose="020B0604020202020204" pitchFamily="34" charset="0"/>
              </a:rPr>
              <a:t>0</a:t>
            </a:r>
            <a:r>
              <a:rPr sz="3200" spc="24" dirty="0">
                <a:latin typeface="Arial" panose="020B0604020202020204" pitchFamily="34" charset="0"/>
                <a:ea typeface="Open Sans" panose="020B0606030504020204" pitchFamily="34" charset="0"/>
                <a:cs typeface="Arial" panose="020B0604020202020204" pitchFamily="34" charset="0"/>
              </a:rPr>
              <a:t> </a:t>
            </a:r>
            <a:r>
              <a:rPr sz="3200" spc="-6" dirty="0">
                <a:latin typeface="Arial" panose="020B0604020202020204" pitchFamily="34" charset="0"/>
                <a:ea typeface="Open Sans" panose="020B0606030504020204" pitchFamily="34" charset="0"/>
                <a:cs typeface="Arial" panose="020B0604020202020204" pitchFamily="34" charset="0"/>
              </a:rPr>
              <a:t>i</a:t>
            </a:r>
            <a:r>
              <a:rPr sz="3200" dirty="0">
                <a:latin typeface="Arial" panose="020B0604020202020204" pitchFamily="34" charset="0"/>
                <a:ea typeface="Open Sans" panose="020B0606030504020204" pitchFamily="34" charset="0"/>
                <a:cs typeface="Arial" panose="020B0604020202020204" pitchFamily="34" charset="0"/>
              </a:rPr>
              <a:t>n</a:t>
            </a:r>
            <a:r>
              <a:rPr sz="3200" spc="18" dirty="0">
                <a:latin typeface="Arial" panose="020B0604020202020204" pitchFamily="34" charset="0"/>
                <a:ea typeface="Open Sans" panose="020B0606030504020204" pitchFamily="34" charset="0"/>
                <a:cs typeface="Arial" panose="020B0604020202020204" pitchFamily="34" charset="0"/>
              </a:rPr>
              <a:t> </a:t>
            </a:r>
            <a:r>
              <a:rPr sz="3200" spc="-24" dirty="0">
                <a:latin typeface="Arial" panose="020B0604020202020204" pitchFamily="34" charset="0"/>
                <a:ea typeface="Open Sans" panose="020B0606030504020204" pitchFamily="34" charset="0"/>
                <a:cs typeface="Arial" panose="020B0604020202020204" pitchFamily="34" charset="0"/>
              </a:rPr>
              <a:t>B</a:t>
            </a:r>
            <a:r>
              <a:rPr sz="3200" spc="-30" dirty="0">
                <a:latin typeface="Arial" panose="020B0604020202020204" pitchFamily="34" charset="0"/>
                <a:ea typeface="Open Sans" panose="020B0606030504020204" pitchFamily="34" charset="0"/>
                <a:cs typeface="Arial" panose="020B0604020202020204" pitchFamily="34" charset="0"/>
              </a:rPr>
              <a:t>a</a:t>
            </a:r>
            <a:r>
              <a:rPr sz="3200" spc="-6" dirty="0">
                <a:latin typeface="Arial" panose="020B0604020202020204" pitchFamily="34" charset="0"/>
                <a:ea typeface="Open Sans" panose="020B0606030504020204" pitchFamily="34" charset="0"/>
                <a:cs typeface="Arial" panose="020B0604020202020204" pitchFamily="34" charset="0"/>
              </a:rPr>
              <a:t>l</a:t>
            </a:r>
            <a:r>
              <a:rPr sz="3200" dirty="0">
                <a:latin typeface="Arial" panose="020B0604020202020204" pitchFamily="34" charset="0"/>
                <a:ea typeface="Open Sans" panose="020B0606030504020204" pitchFamily="34" charset="0"/>
                <a:cs typeface="Arial" panose="020B0604020202020204" pitchFamily="34" charset="0"/>
              </a:rPr>
              <a:t>t</a:t>
            </a:r>
            <a:r>
              <a:rPr sz="3200" spc="-30" dirty="0">
                <a:latin typeface="Arial" panose="020B0604020202020204" pitchFamily="34" charset="0"/>
                <a:ea typeface="Open Sans" panose="020B0606030504020204" pitchFamily="34" charset="0"/>
                <a:cs typeface="Arial" panose="020B0604020202020204" pitchFamily="34" charset="0"/>
              </a:rPr>
              <a:t>imo</a:t>
            </a:r>
            <a:r>
              <a:rPr sz="3200" spc="-66" dirty="0">
                <a:latin typeface="Arial" panose="020B0604020202020204" pitchFamily="34" charset="0"/>
                <a:ea typeface="Open Sans" panose="020B0606030504020204" pitchFamily="34" charset="0"/>
                <a:cs typeface="Arial" panose="020B0604020202020204" pitchFamily="34" charset="0"/>
              </a:rPr>
              <a:t>r</a:t>
            </a:r>
            <a:r>
              <a:rPr sz="3200" spc="-30" dirty="0">
                <a:latin typeface="Arial" panose="020B0604020202020204" pitchFamily="34" charset="0"/>
                <a:ea typeface="Open Sans" panose="020B0606030504020204" pitchFamily="34" charset="0"/>
                <a:cs typeface="Arial" panose="020B0604020202020204" pitchFamily="34" charset="0"/>
              </a:rPr>
              <a:t>e</a:t>
            </a:r>
            <a:endParaRPr sz="3200" dirty="0">
              <a:latin typeface="Arial" panose="020B0604020202020204" pitchFamily="34" charset="0"/>
              <a:ea typeface="Open Sans" panose="020B0606030504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BF7910F-CF2D-3FD9-EC2C-E90D9E049FE9}"/>
              </a:ext>
            </a:extLst>
          </p:cNvPr>
          <p:cNvSpPr txBox="1"/>
          <p:nvPr/>
        </p:nvSpPr>
        <p:spPr>
          <a:xfrm>
            <a:off x="3421322" y="2695048"/>
            <a:ext cx="4797151" cy="461665"/>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a:solidFill>
                  <a:srgbClr val="C00000"/>
                </a:solidFill>
                <a:latin typeface="Arial" panose="020B0604020202020204" pitchFamily="34" charset="0"/>
                <a:ea typeface="Open Sans" panose="020B0606030504020204" pitchFamily="34" charset="0"/>
                <a:cs typeface="Arial" panose="020B0604020202020204" pitchFamily="34" charset="0"/>
              </a:rPr>
              <a:t>Principles of Merit Shop</a:t>
            </a:r>
          </a:p>
        </p:txBody>
      </p:sp>
      <p:sp>
        <p:nvSpPr>
          <p:cNvPr id="5" name="object 3">
            <a:extLst>
              <a:ext uri="{FF2B5EF4-FFF2-40B4-BE49-F238E27FC236}">
                <a16:creationId xmlns:a16="http://schemas.microsoft.com/office/drawing/2014/main" id="{079A2F8A-9808-76D2-D47C-84DD91317306}"/>
              </a:ext>
            </a:extLst>
          </p:cNvPr>
          <p:cNvSpPr txBox="1"/>
          <p:nvPr/>
        </p:nvSpPr>
        <p:spPr>
          <a:xfrm>
            <a:off x="851263" y="3701288"/>
            <a:ext cx="10489474" cy="647421"/>
          </a:xfrm>
          <a:prstGeom prst="rect">
            <a:avLst/>
          </a:prstGeom>
        </p:spPr>
        <p:txBody>
          <a:bodyPr vert="horz" wrap="square" lIns="0" tIns="0" rIns="0" bIns="0" rtlCol="0">
            <a:spAutoFit/>
          </a:bodyPr>
          <a:lstStyle/>
          <a:p>
            <a:pPr marL="15240">
              <a:lnSpc>
                <a:spcPct val="150000"/>
              </a:lnSpc>
              <a:tabLst>
                <a:tab pos="426686" algn="l"/>
              </a:tabLst>
            </a:pPr>
            <a:r>
              <a:rPr lang="en-US" sz="3200" spc="-12" dirty="0">
                <a:latin typeface="Arial" panose="020B0604020202020204" pitchFamily="34" charset="0"/>
                <a:ea typeface="Open Sans" panose="020B0606030504020204" pitchFamily="34" charset="0"/>
                <a:cs typeface="Arial" panose="020B0604020202020204" pitchFamily="34" charset="0"/>
              </a:rPr>
              <a:t>F</a:t>
            </a:r>
            <a:r>
              <a:rPr sz="3200" spc="-18" dirty="0">
                <a:latin typeface="Arial" panose="020B0604020202020204" pitchFamily="34" charset="0"/>
                <a:ea typeface="Open Sans" panose="020B0606030504020204" pitchFamily="34" charset="0"/>
                <a:cs typeface="Arial" panose="020B0604020202020204" pitchFamily="34" charset="0"/>
              </a:rPr>
              <a:t>i</a:t>
            </a:r>
            <a:r>
              <a:rPr sz="3200" spc="-84" dirty="0">
                <a:latin typeface="Arial" panose="020B0604020202020204" pitchFamily="34" charset="0"/>
                <a:ea typeface="Open Sans" panose="020B0606030504020204" pitchFamily="34" charset="0"/>
                <a:cs typeface="Arial" panose="020B0604020202020204" pitchFamily="34" charset="0"/>
              </a:rPr>
              <a:t>r</a:t>
            </a:r>
            <a:r>
              <a:rPr sz="3200" spc="-66" dirty="0">
                <a:latin typeface="Arial" panose="020B0604020202020204" pitchFamily="34" charset="0"/>
                <a:ea typeface="Open Sans" panose="020B0606030504020204" pitchFamily="34" charset="0"/>
                <a:cs typeface="Arial" panose="020B0604020202020204" pitchFamily="34" charset="0"/>
              </a:rPr>
              <a:t>s</a:t>
            </a:r>
            <a:r>
              <a:rPr sz="3200" spc="-18" dirty="0">
                <a:latin typeface="Arial" panose="020B0604020202020204" pitchFamily="34" charset="0"/>
                <a:ea typeface="Open Sans" panose="020B0606030504020204" pitchFamily="34" charset="0"/>
                <a:cs typeface="Arial" panose="020B0604020202020204" pitchFamily="34" charset="0"/>
              </a:rPr>
              <a:t>t</a:t>
            </a:r>
            <a:r>
              <a:rPr sz="3200" spc="6" dirty="0">
                <a:latin typeface="Arial" panose="020B0604020202020204" pitchFamily="34" charset="0"/>
                <a:ea typeface="Open Sans" panose="020B0606030504020204" pitchFamily="34" charset="0"/>
                <a:cs typeface="Arial" panose="020B0604020202020204" pitchFamily="34" charset="0"/>
              </a:rPr>
              <a:t> </a:t>
            </a:r>
            <a:r>
              <a:rPr sz="3200" spc="-30" dirty="0">
                <a:latin typeface="Arial" panose="020B0604020202020204" pitchFamily="34" charset="0"/>
                <a:ea typeface="Open Sans" panose="020B0606030504020204" pitchFamily="34" charset="0"/>
                <a:cs typeface="Arial" panose="020B0604020202020204" pitchFamily="34" charset="0"/>
              </a:rPr>
              <a:t>cha</a:t>
            </a:r>
            <a:r>
              <a:rPr sz="3200" spc="-18" dirty="0">
                <a:latin typeface="Arial" panose="020B0604020202020204" pitchFamily="34" charset="0"/>
                <a:ea typeface="Open Sans" panose="020B0606030504020204" pitchFamily="34" charset="0"/>
                <a:cs typeface="Arial" panose="020B0604020202020204" pitchFamily="34" charset="0"/>
              </a:rPr>
              <a:t>p</a:t>
            </a:r>
            <a:r>
              <a:rPr sz="3200" spc="-60" dirty="0">
                <a:latin typeface="Arial" panose="020B0604020202020204" pitchFamily="34" charset="0"/>
                <a:ea typeface="Open Sans" panose="020B0606030504020204" pitchFamily="34" charset="0"/>
                <a:cs typeface="Arial" panose="020B0604020202020204" pitchFamily="34" charset="0"/>
              </a:rPr>
              <a:t>t</a:t>
            </a:r>
            <a:r>
              <a:rPr sz="3200" spc="-30" dirty="0">
                <a:latin typeface="Arial" panose="020B0604020202020204" pitchFamily="34" charset="0"/>
                <a:ea typeface="Open Sans" panose="020B0606030504020204" pitchFamily="34" charset="0"/>
                <a:cs typeface="Arial" panose="020B0604020202020204" pitchFamily="34" charset="0"/>
              </a:rPr>
              <a:t>e</a:t>
            </a:r>
            <a:r>
              <a:rPr sz="3200" spc="-348" dirty="0">
                <a:latin typeface="Arial" panose="020B0604020202020204" pitchFamily="34" charset="0"/>
                <a:ea typeface="Open Sans" panose="020B0606030504020204" pitchFamily="34" charset="0"/>
                <a:cs typeface="Arial" panose="020B0604020202020204" pitchFamily="34" charset="0"/>
              </a:rPr>
              <a:t>r</a:t>
            </a:r>
            <a:r>
              <a:rPr lang="en-US" sz="3200" spc="-12" dirty="0">
                <a:latin typeface="Arial" panose="020B0604020202020204" pitchFamily="34" charset="0"/>
                <a:ea typeface="Open Sans" panose="020B0606030504020204" pitchFamily="34" charset="0"/>
                <a:cs typeface="Arial" panose="020B0604020202020204" pitchFamily="34" charset="0"/>
              </a:rPr>
              <a:t> - </a:t>
            </a:r>
            <a:r>
              <a:rPr sz="3200" spc="-30" dirty="0">
                <a:latin typeface="Arial" panose="020B0604020202020204" pitchFamily="34" charset="0"/>
                <a:ea typeface="Open Sans" panose="020B0606030504020204" pitchFamily="34" charset="0"/>
                <a:cs typeface="Arial" panose="020B0604020202020204" pitchFamily="34" charset="0"/>
              </a:rPr>
              <a:t>Che</a:t>
            </a:r>
            <a:r>
              <a:rPr sz="3200" spc="-24" dirty="0">
                <a:latin typeface="Arial" panose="020B0604020202020204" pitchFamily="34" charset="0"/>
                <a:ea typeface="Open Sans" panose="020B0606030504020204" pitchFamily="34" charset="0"/>
                <a:cs typeface="Arial" panose="020B0604020202020204" pitchFamily="34" charset="0"/>
              </a:rPr>
              <a:t>s</a:t>
            </a:r>
            <a:r>
              <a:rPr sz="3200" spc="-30" dirty="0">
                <a:latin typeface="Arial" panose="020B0604020202020204" pitchFamily="34" charset="0"/>
                <a:ea typeface="Open Sans" panose="020B0606030504020204" pitchFamily="34" charset="0"/>
                <a:cs typeface="Arial" panose="020B0604020202020204" pitchFamily="34" charset="0"/>
              </a:rPr>
              <a:t>ap</a:t>
            </a:r>
            <a:r>
              <a:rPr sz="3200" spc="-24" dirty="0">
                <a:latin typeface="Arial" panose="020B0604020202020204" pitchFamily="34" charset="0"/>
                <a:ea typeface="Open Sans" panose="020B0606030504020204" pitchFamily="34" charset="0"/>
                <a:cs typeface="Arial" panose="020B0604020202020204" pitchFamily="34" charset="0"/>
              </a:rPr>
              <a:t>e</a:t>
            </a:r>
            <a:r>
              <a:rPr sz="3200" spc="-30" dirty="0">
                <a:latin typeface="Arial" panose="020B0604020202020204" pitchFamily="34" charset="0"/>
                <a:ea typeface="Open Sans" panose="020B0606030504020204" pitchFamily="34" charset="0"/>
                <a:cs typeface="Arial" panose="020B0604020202020204" pitchFamily="34" charset="0"/>
              </a:rPr>
              <a:t>a</a:t>
            </a:r>
            <a:r>
              <a:rPr sz="3200" spc="-144" dirty="0">
                <a:latin typeface="Arial" panose="020B0604020202020204" pitchFamily="34" charset="0"/>
                <a:ea typeface="Open Sans" panose="020B0606030504020204" pitchFamily="34" charset="0"/>
                <a:cs typeface="Arial" panose="020B0604020202020204" pitchFamily="34" charset="0"/>
              </a:rPr>
              <a:t>k</a:t>
            </a:r>
            <a:r>
              <a:rPr sz="3200" spc="-24" dirty="0">
                <a:latin typeface="Arial" panose="020B0604020202020204" pitchFamily="34" charset="0"/>
                <a:ea typeface="Open Sans" panose="020B0606030504020204" pitchFamily="34" charset="0"/>
                <a:cs typeface="Arial" panose="020B0604020202020204" pitchFamily="34" charset="0"/>
              </a:rPr>
              <a:t>e</a:t>
            </a:r>
            <a:r>
              <a:rPr sz="3200" spc="24" dirty="0">
                <a:latin typeface="Arial" panose="020B0604020202020204" pitchFamily="34" charset="0"/>
                <a:ea typeface="Open Sans" panose="020B0606030504020204" pitchFamily="34" charset="0"/>
                <a:cs typeface="Arial" panose="020B0604020202020204" pitchFamily="34" charset="0"/>
              </a:rPr>
              <a:t> </a:t>
            </a:r>
            <a:r>
              <a:rPr sz="3200" dirty="0">
                <a:latin typeface="Arial" panose="020B0604020202020204" pitchFamily="34" charset="0"/>
                <a:ea typeface="Open Sans" panose="020B0606030504020204" pitchFamily="34" charset="0"/>
                <a:cs typeface="Arial" panose="020B0604020202020204" pitchFamily="34" charset="0"/>
              </a:rPr>
              <a:t>S</a:t>
            </a:r>
            <a:r>
              <a:rPr sz="3200" spc="-30" dirty="0">
                <a:latin typeface="Arial" panose="020B0604020202020204" pitchFamily="34" charset="0"/>
                <a:ea typeface="Open Sans" panose="020B0606030504020204" pitchFamily="34" charset="0"/>
                <a:cs typeface="Arial" panose="020B0604020202020204" pitchFamily="34" charset="0"/>
              </a:rPr>
              <a:t>ho</a:t>
            </a:r>
            <a:r>
              <a:rPr sz="3200" spc="-72" dirty="0">
                <a:latin typeface="Arial" panose="020B0604020202020204" pitchFamily="34" charset="0"/>
                <a:ea typeface="Open Sans" panose="020B0606030504020204" pitchFamily="34" charset="0"/>
                <a:cs typeface="Arial" panose="020B0604020202020204" pitchFamily="34" charset="0"/>
              </a:rPr>
              <a:t>r</a:t>
            </a:r>
            <a:r>
              <a:rPr sz="3200" spc="-30" dirty="0">
                <a:latin typeface="Arial" panose="020B0604020202020204" pitchFamily="34" charset="0"/>
                <a:ea typeface="Open Sans" panose="020B0606030504020204" pitchFamily="34" charset="0"/>
                <a:cs typeface="Arial" panose="020B0604020202020204" pitchFamily="34" charset="0"/>
              </a:rPr>
              <a:t>e</a:t>
            </a:r>
            <a:r>
              <a:rPr sz="3200" spc="-24" dirty="0">
                <a:latin typeface="Arial" panose="020B0604020202020204" pitchFamily="34" charset="0"/>
                <a:ea typeface="Open Sans" panose="020B0606030504020204" pitchFamily="34" charset="0"/>
                <a:cs typeface="Arial" panose="020B0604020202020204" pitchFamily="34" charset="0"/>
              </a:rPr>
              <a:t>s</a:t>
            </a:r>
            <a:r>
              <a:rPr lang="en-US" sz="3200" spc="-24" dirty="0">
                <a:latin typeface="Arial" panose="020B0604020202020204" pitchFamily="34" charset="0"/>
                <a:ea typeface="Open Sans" panose="020B0606030504020204" pitchFamily="34" charset="0"/>
                <a:cs typeface="Arial" panose="020B0604020202020204" pitchFamily="34" charset="0"/>
              </a:rPr>
              <a:t> -</a:t>
            </a:r>
            <a:r>
              <a:rPr lang="en-US" sz="3200" spc="-18" dirty="0">
                <a:latin typeface="Arial" panose="020B0604020202020204" pitchFamily="34" charset="0"/>
                <a:ea typeface="Open Sans" panose="020B0606030504020204" pitchFamily="34" charset="0"/>
                <a:cs typeface="Arial" panose="020B0604020202020204" pitchFamily="34" charset="0"/>
              </a:rPr>
              <a:t> </a:t>
            </a:r>
            <a:r>
              <a:rPr sz="3200" spc="-30" dirty="0">
                <a:latin typeface="Arial" panose="020B0604020202020204" pitchFamily="34" charset="0"/>
                <a:ea typeface="Open Sans" panose="020B0606030504020204" pitchFamily="34" charset="0"/>
                <a:cs typeface="Arial" panose="020B0604020202020204" pitchFamily="34" charset="0"/>
              </a:rPr>
              <a:t>cha</a:t>
            </a:r>
            <a:r>
              <a:rPr sz="3200" spc="-18" dirty="0">
                <a:latin typeface="Arial" panose="020B0604020202020204" pitchFamily="34" charset="0"/>
                <a:ea typeface="Open Sans" panose="020B0606030504020204" pitchFamily="34" charset="0"/>
                <a:cs typeface="Arial" panose="020B0604020202020204" pitchFamily="34" charset="0"/>
              </a:rPr>
              <a:t>r</a:t>
            </a:r>
            <a:r>
              <a:rPr sz="3200" spc="-60" dirty="0">
                <a:latin typeface="Arial" panose="020B0604020202020204" pitchFamily="34" charset="0"/>
                <a:ea typeface="Open Sans" panose="020B0606030504020204" pitchFamily="34" charset="0"/>
                <a:cs typeface="Arial" panose="020B0604020202020204" pitchFamily="34" charset="0"/>
              </a:rPr>
              <a:t>t</a:t>
            </a:r>
            <a:r>
              <a:rPr sz="3200" spc="-30" dirty="0">
                <a:latin typeface="Arial" panose="020B0604020202020204" pitchFamily="34" charset="0"/>
                <a:ea typeface="Open Sans" panose="020B0606030504020204" pitchFamily="34" charset="0"/>
                <a:cs typeface="Arial" panose="020B0604020202020204" pitchFamily="34" charset="0"/>
              </a:rPr>
              <a:t>e</a:t>
            </a:r>
            <a:r>
              <a:rPr sz="3200" spc="-72" dirty="0">
                <a:latin typeface="Arial" panose="020B0604020202020204" pitchFamily="34" charset="0"/>
                <a:ea typeface="Open Sans" panose="020B0606030504020204" pitchFamily="34" charset="0"/>
                <a:cs typeface="Arial" panose="020B0604020202020204" pitchFamily="34" charset="0"/>
              </a:rPr>
              <a:t>r</a:t>
            </a:r>
            <a:r>
              <a:rPr sz="3200" spc="-30" dirty="0">
                <a:latin typeface="Arial" panose="020B0604020202020204" pitchFamily="34" charset="0"/>
                <a:ea typeface="Open Sans" panose="020B0606030504020204" pitchFamily="34" charset="0"/>
                <a:cs typeface="Arial" panose="020B0604020202020204" pitchFamily="34" charset="0"/>
              </a:rPr>
              <a:t>e</a:t>
            </a:r>
            <a:r>
              <a:rPr sz="3200" dirty="0">
                <a:latin typeface="Arial" panose="020B0604020202020204" pitchFamily="34" charset="0"/>
                <a:ea typeface="Open Sans" panose="020B0606030504020204" pitchFamily="34" charset="0"/>
                <a:cs typeface="Arial" panose="020B0604020202020204" pitchFamily="34" charset="0"/>
              </a:rPr>
              <a:t>d</a:t>
            </a:r>
            <a:r>
              <a:rPr sz="3200" spc="12" dirty="0">
                <a:latin typeface="Arial" panose="020B0604020202020204" pitchFamily="34" charset="0"/>
                <a:ea typeface="Open Sans" panose="020B0606030504020204" pitchFamily="34" charset="0"/>
                <a:cs typeface="Arial" panose="020B0604020202020204" pitchFamily="34" charset="0"/>
              </a:rPr>
              <a:t> </a:t>
            </a:r>
            <a:r>
              <a:rPr sz="3200" spc="-6" dirty="0">
                <a:latin typeface="Arial" panose="020B0604020202020204" pitchFamily="34" charset="0"/>
                <a:ea typeface="Open Sans" panose="020B0606030504020204" pitchFamily="34" charset="0"/>
                <a:cs typeface="Arial" panose="020B0604020202020204" pitchFamily="34" charset="0"/>
              </a:rPr>
              <a:t>i</a:t>
            </a:r>
            <a:r>
              <a:rPr sz="3200" dirty="0">
                <a:latin typeface="Arial" panose="020B0604020202020204" pitchFamily="34" charset="0"/>
                <a:ea typeface="Open Sans" panose="020B0606030504020204" pitchFamily="34" charset="0"/>
                <a:cs typeface="Arial" panose="020B0604020202020204" pitchFamily="34" charset="0"/>
              </a:rPr>
              <a:t>n</a:t>
            </a:r>
            <a:r>
              <a:rPr sz="3200" spc="18" dirty="0">
                <a:latin typeface="Arial" panose="020B0604020202020204" pitchFamily="34" charset="0"/>
                <a:ea typeface="Open Sans" panose="020B0606030504020204" pitchFamily="34" charset="0"/>
                <a:cs typeface="Arial" panose="020B0604020202020204" pitchFamily="34" charset="0"/>
              </a:rPr>
              <a:t> </a:t>
            </a:r>
            <a:r>
              <a:rPr sz="3200" spc="-24" dirty="0">
                <a:latin typeface="Arial" panose="020B0604020202020204" pitchFamily="34" charset="0"/>
                <a:ea typeface="Open Sans" panose="020B0606030504020204" pitchFamily="34" charset="0"/>
                <a:cs typeface="Arial" panose="020B0604020202020204" pitchFamily="34" charset="0"/>
              </a:rPr>
              <a:t>19</a:t>
            </a:r>
            <a:r>
              <a:rPr sz="3200" spc="-30" dirty="0">
                <a:latin typeface="Arial" panose="020B0604020202020204" pitchFamily="34" charset="0"/>
                <a:ea typeface="Open Sans" panose="020B0606030504020204" pitchFamily="34" charset="0"/>
                <a:cs typeface="Arial" panose="020B0604020202020204" pitchFamily="34" charset="0"/>
              </a:rPr>
              <a:t>5</a:t>
            </a:r>
            <a:r>
              <a:rPr sz="3200" spc="-18" dirty="0">
                <a:latin typeface="Arial" panose="020B0604020202020204" pitchFamily="34" charset="0"/>
                <a:ea typeface="Open Sans" panose="020B0606030504020204" pitchFamily="34" charset="0"/>
                <a:cs typeface="Arial" panose="020B0604020202020204" pitchFamily="34" charset="0"/>
              </a:rPr>
              <a:t>7</a:t>
            </a:r>
            <a:endParaRPr sz="3200" dirty="0">
              <a:latin typeface="Arial" panose="020B0604020202020204" pitchFamily="34" charset="0"/>
              <a:ea typeface="Open Sans" panose="020B0606030504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977AF-D365-44FA-9768-725C71F96445}"/>
              </a:ext>
            </a:extLst>
          </p:cNvPr>
          <p:cNvSpPr>
            <a:spLocks noGrp="1"/>
          </p:cNvSpPr>
          <p:nvPr>
            <p:ph type="title"/>
          </p:nvPr>
        </p:nvSpPr>
        <p:spPr>
          <a:xfrm>
            <a:off x="1981200" y="447036"/>
            <a:ext cx="8229600" cy="676338"/>
          </a:xfrm>
        </p:spPr>
        <p:txBody>
          <a:bodyPr>
            <a:normAutofit fontScale="90000"/>
          </a:bodyPr>
          <a:lstStyle/>
          <a:p>
            <a:pPr algn="ctr"/>
            <a:r>
              <a:rPr lang="en-US" sz="3600" b="1" dirty="0">
                <a:solidFill>
                  <a:srgbClr val="C00000"/>
                </a:solidFill>
                <a:latin typeface="Arial" panose="020B0604020202020204" pitchFamily="34" charset="0"/>
                <a:ea typeface="Open Sans" panose="020B0606030504020204" pitchFamily="34" charset="0"/>
                <a:cs typeface="Arial" panose="020B0604020202020204" pitchFamily="34" charset="0"/>
              </a:rPr>
              <a:t>2023 Expectations | Advocacy</a:t>
            </a:r>
            <a:br>
              <a:rPr lang="en-US" sz="3600" b="1" dirty="0">
                <a:solidFill>
                  <a:srgbClr val="C00000"/>
                </a:solidFill>
                <a:latin typeface="Arial" panose="020B0604020202020204" pitchFamily="34" charset="0"/>
                <a:ea typeface="Open Sans" panose="020B0606030504020204" pitchFamily="34" charset="0"/>
                <a:cs typeface="Arial" panose="020B0604020202020204" pitchFamily="34" charset="0"/>
              </a:rPr>
            </a:br>
            <a:endParaRPr lang="en-US" sz="3600" b="1" dirty="0">
              <a:solidFill>
                <a:srgbClr val="002060"/>
              </a:solidFill>
              <a:ea typeface="Open Sans" panose="020B0606030504020204" pitchFamily="34" charset="0"/>
            </a:endParaRPr>
          </a:p>
        </p:txBody>
      </p:sp>
      <p:sp>
        <p:nvSpPr>
          <p:cNvPr id="5" name="Content Placeholder 4">
            <a:extLst>
              <a:ext uri="{FF2B5EF4-FFF2-40B4-BE49-F238E27FC236}">
                <a16:creationId xmlns:a16="http://schemas.microsoft.com/office/drawing/2014/main" id="{0B4FB6F5-8393-40CD-B1D9-86B954D39514}"/>
              </a:ext>
            </a:extLst>
          </p:cNvPr>
          <p:cNvSpPr>
            <a:spLocks noGrp="1"/>
          </p:cNvSpPr>
          <p:nvPr>
            <p:ph idx="1"/>
          </p:nvPr>
        </p:nvSpPr>
        <p:spPr>
          <a:xfrm>
            <a:off x="2043306" y="1327461"/>
            <a:ext cx="9460436" cy="5083503"/>
          </a:xfrm>
        </p:spPr>
        <p:txBody>
          <a:bodyPr>
            <a:noAutofit/>
          </a:bodyPr>
          <a:lstStyle/>
          <a:p>
            <a:pPr>
              <a:lnSpc>
                <a:spcPct val="100000"/>
              </a:lnSpc>
              <a:spcBef>
                <a:spcPts val="1200"/>
              </a:spcBef>
              <a:buClr>
                <a:srgbClr val="C00000"/>
              </a:buClr>
              <a:buSzPct val="130000"/>
              <a:buFont typeface="Arial" panose="020B0604020202020204" pitchFamily="34" charset="0"/>
              <a:buChar char="•"/>
            </a:pPr>
            <a:r>
              <a:rPr lang="en-US" sz="4000" dirty="0">
                <a:ea typeface="Open Sans" panose="020B0606030504020204" pitchFamily="34" charset="0"/>
              </a:rPr>
              <a:t>Chapter PAC</a:t>
            </a:r>
          </a:p>
          <a:p>
            <a:pPr>
              <a:lnSpc>
                <a:spcPct val="100000"/>
              </a:lnSpc>
              <a:spcBef>
                <a:spcPts val="1200"/>
              </a:spcBef>
              <a:buClr>
                <a:srgbClr val="C00000"/>
              </a:buClr>
              <a:buSzPct val="130000"/>
              <a:buFont typeface="Arial" panose="020B0604020202020204" pitchFamily="34" charset="0"/>
              <a:buChar char="•"/>
            </a:pPr>
            <a:r>
              <a:rPr lang="en-US" sz="4000" dirty="0">
                <a:ea typeface="Open Sans" panose="020B0606030504020204" pitchFamily="34" charset="0"/>
              </a:rPr>
              <a:t>Free Enterprise Alliance</a:t>
            </a:r>
          </a:p>
          <a:p>
            <a:pPr>
              <a:lnSpc>
                <a:spcPct val="100000"/>
              </a:lnSpc>
              <a:spcBef>
                <a:spcPts val="1200"/>
              </a:spcBef>
              <a:buClr>
                <a:srgbClr val="C00000"/>
              </a:buClr>
              <a:buSzPct val="130000"/>
              <a:buFont typeface="Arial" panose="020B0604020202020204" pitchFamily="34" charset="0"/>
              <a:buChar char="•"/>
            </a:pPr>
            <a:r>
              <a:rPr lang="en-US" sz="4000" dirty="0">
                <a:ea typeface="Open Sans" panose="020B0606030504020204" pitchFamily="34" charset="0"/>
              </a:rPr>
              <a:t>Trimmer Construction Education Foundation</a:t>
            </a:r>
          </a:p>
          <a:p>
            <a:pPr>
              <a:lnSpc>
                <a:spcPct val="100000"/>
              </a:lnSpc>
              <a:spcBef>
                <a:spcPts val="1200"/>
              </a:spcBef>
              <a:buClr>
                <a:srgbClr val="C00000"/>
              </a:buClr>
              <a:buSzPct val="130000"/>
              <a:buFont typeface="Arial" panose="020B0604020202020204" pitchFamily="34" charset="0"/>
              <a:buChar char="•"/>
            </a:pPr>
            <a:r>
              <a:rPr lang="en-US" sz="4000" dirty="0">
                <a:ea typeface="Open Sans" panose="020B0606030504020204" pitchFamily="34" charset="0"/>
              </a:rPr>
              <a:t>Attend </a:t>
            </a:r>
            <a:r>
              <a:rPr lang="en-US" sz="4000" dirty="0" err="1">
                <a:ea typeface="Open Sans" panose="020B0606030504020204" pitchFamily="34" charset="0"/>
              </a:rPr>
              <a:t>LegCon</a:t>
            </a:r>
            <a:r>
              <a:rPr lang="en-US" sz="4000" dirty="0">
                <a:ea typeface="Open Sans" panose="020B0606030504020204" pitchFamily="34" charset="0"/>
              </a:rPr>
              <a:t> or Planning Conference</a:t>
            </a:r>
          </a:p>
          <a:p>
            <a:pPr>
              <a:lnSpc>
                <a:spcPct val="100000"/>
              </a:lnSpc>
              <a:spcBef>
                <a:spcPts val="1200"/>
              </a:spcBef>
              <a:buClr>
                <a:srgbClr val="C00000"/>
              </a:buClr>
              <a:buSzPct val="130000"/>
            </a:pPr>
            <a:r>
              <a:rPr lang="en-US" sz="4000" dirty="0">
                <a:ea typeface="Open Sans" panose="020B0606030504020204" pitchFamily="34" charset="0"/>
              </a:rPr>
              <a:t>National PAC (encouraged)</a:t>
            </a:r>
          </a:p>
          <a:p>
            <a:pPr>
              <a:lnSpc>
                <a:spcPct val="100000"/>
              </a:lnSpc>
              <a:spcBef>
                <a:spcPts val="1200"/>
              </a:spcBef>
              <a:buClr>
                <a:srgbClr val="C00000"/>
              </a:buClr>
              <a:buSzPct val="130000"/>
              <a:buFont typeface="Arial" panose="020B0604020202020204" pitchFamily="34" charset="0"/>
              <a:buChar char="•"/>
            </a:pPr>
            <a:endParaRPr lang="en-US" sz="4000" dirty="0">
              <a:ea typeface="Open Sans" panose="020B0606030504020204" pitchFamily="34" charset="0"/>
            </a:endParaRPr>
          </a:p>
          <a:p>
            <a:pPr marL="0" indent="0">
              <a:spcBef>
                <a:spcPts val="1200"/>
              </a:spcBef>
              <a:buClr>
                <a:srgbClr val="C00000"/>
              </a:buClr>
              <a:buSzPct val="130000"/>
              <a:buNone/>
            </a:pPr>
            <a:endParaRPr lang="en-US" sz="4000" dirty="0">
              <a:ea typeface="Open Sans" panose="020B0606030504020204" pitchFamily="34" charset="0"/>
            </a:endParaRPr>
          </a:p>
        </p:txBody>
      </p:sp>
    </p:spTree>
    <p:extLst>
      <p:ext uri="{BB962C8B-B14F-4D97-AF65-F5344CB8AC3E}">
        <p14:creationId xmlns:p14="http://schemas.microsoft.com/office/powerpoint/2010/main" val="40098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977AF-D365-44FA-9768-725C71F96445}"/>
              </a:ext>
            </a:extLst>
          </p:cNvPr>
          <p:cNvSpPr>
            <a:spLocks noGrp="1"/>
          </p:cNvSpPr>
          <p:nvPr>
            <p:ph type="title"/>
          </p:nvPr>
        </p:nvSpPr>
        <p:spPr>
          <a:xfrm>
            <a:off x="1981200" y="447036"/>
            <a:ext cx="8229600" cy="676338"/>
          </a:xfrm>
        </p:spPr>
        <p:txBody>
          <a:bodyPr>
            <a:normAutofit fontScale="90000"/>
          </a:bodyPr>
          <a:lstStyle/>
          <a:p>
            <a:pPr algn="ctr"/>
            <a:r>
              <a:rPr lang="en-US" sz="3600" b="1" dirty="0">
                <a:solidFill>
                  <a:srgbClr val="C00000"/>
                </a:solidFill>
                <a:latin typeface="Arial" panose="020B0604020202020204" pitchFamily="34" charset="0"/>
                <a:ea typeface="Open Sans" panose="020B0606030504020204" pitchFamily="34" charset="0"/>
                <a:cs typeface="Arial" panose="020B0604020202020204" pitchFamily="34" charset="0"/>
              </a:rPr>
              <a:t>2023 Expectations | Engagement</a:t>
            </a:r>
            <a:br>
              <a:rPr lang="en-US" sz="3600" b="1" dirty="0">
                <a:solidFill>
                  <a:srgbClr val="C00000"/>
                </a:solidFill>
                <a:latin typeface="Arial" panose="020B0604020202020204" pitchFamily="34" charset="0"/>
                <a:ea typeface="Open Sans" panose="020B0606030504020204" pitchFamily="34" charset="0"/>
                <a:cs typeface="Arial" panose="020B0604020202020204" pitchFamily="34" charset="0"/>
              </a:rPr>
            </a:br>
            <a:endParaRPr lang="en-US" sz="3600" b="1" dirty="0">
              <a:solidFill>
                <a:srgbClr val="002060"/>
              </a:solidFill>
              <a:ea typeface="Open Sans" panose="020B0606030504020204" pitchFamily="34" charset="0"/>
            </a:endParaRPr>
          </a:p>
        </p:txBody>
      </p:sp>
      <p:sp>
        <p:nvSpPr>
          <p:cNvPr id="5" name="Content Placeholder 4">
            <a:extLst>
              <a:ext uri="{FF2B5EF4-FFF2-40B4-BE49-F238E27FC236}">
                <a16:creationId xmlns:a16="http://schemas.microsoft.com/office/drawing/2014/main" id="{0B4FB6F5-8393-40CD-B1D9-86B954D39514}"/>
              </a:ext>
            </a:extLst>
          </p:cNvPr>
          <p:cNvSpPr>
            <a:spLocks noGrp="1"/>
          </p:cNvSpPr>
          <p:nvPr>
            <p:ph idx="1"/>
          </p:nvPr>
        </p:nvSpPr>
        <p:spPr>
          <a:xfrm>
            <a:off x="2043306" y="1315209"/>
            <a:ext cx="9460436" cy="5083503"/>
          </a:xfrm>
        </p:spPr>
        <p:txBody>
          <a:bodyPr>
            <a:noAutofit/>
          </a:bodyPr>
          <a:lstStyle/>
          <a:p>
            <a:pPr>
              <a:lnSpc>
                <a:spcPct val="100000"/>
              </a:lnSpc>
              <a:spcBef>
                <a:spcPts val="1200"/>
              </a:spcBef>
              <a:buClr>
                <a:srgbClr val="C00000"/>
              </a:buClr>
              <a:buSzPct val="130000"/>
            </a:pPr>
            <a:r>
              <a:rPr lang="en-US" sz="4000" dirty="0">
                <a:ea typeface="Open Sans" panose="020B0606030504020204" pitchFamily="34" charset="0"/>
              </a:rPr>
              <a:t>Committee participation (not liaison)</a:t>
            </a:r>
          </a:p>
          <a:p>
            <a:pPr>
              <a:lnSpc>
                <a:spcPct val="100000"/>
              </a:lnSpc>
              <a:spcBef>
                <a:spcPts val="1200"/>
              </a:spcBef>
              <a:buClr>
                <a:srgbClr val="C00000"/>
              </a:buClr>
              <a:buSzPct val="130000"/>
            </a:pPr>
            <a:r>
              <a:rPr lang="en-US" sz="4000" dirty="0">
                <a:ea typeface="Open Sans" panose="020B0606030504020204" pitchFamily="34" charset="0"/>
              </a:rPr>
              <a:t>Company committee participation</a:t>
            </a:r>
          </a:p>
          <a:p>
            <a:pPr>
              <a:lnSpc>
                <a:spcPct val="100000"/>
              </a:lnSpc>
              <a:spcBef>
                <a:spcPts val="1200"/>
              </a:spcBef>
              <a:buClr>
                <a:srgbClr val="C00000"/>
              </a:buClr>
              <a:buSzPct val="130000"/>
              <a:buFont typeface="Arial" panose="020B0604020202020204" pitchFamily="34" charset="0"/>
              <a:buChar char="•"/>
            </a:pPr>
            <a:r>
              <a:rPr lang="en-US" sz="4000" dirty="0">
                <a:ea typeface="Open Sans" panose="020B0606030504020204" pitchFamily="34" charset="0"/>
              </a:rPr>
              <a:t>Attend 2 out 4 Major Chapter Events</a:t>
            </a:r>
          </a:p>
          <a:p>
            <a:pPr>
              <a:lnSpc>
                <a:spcPct val="100000"/>
              </a:lnSpc>
              <a:spcBef>
                <a:spcPts val="1200"/>
              </a:spcBef>
              <a:buClr>
                <a:srgbClr val="C00000"/>
              </a:buClr>
              <a:buSzPct val="130000"/>
              <a:buFont typeface="Arial" panose="020B0604020202020204" pitchFamily="34" charset="0"/>
              <a:buChar char="•"/>
            </a:pPr>
            <a:r>
              <a:rPr lang="en-US" sz="4000" dirty="0">
                <a:ea typeface="Open Sans" panose="020B0606030504020204" pitchFamily="34" charset="0"/>
              </a:rPr>
              <a:t>Attend ABC National Convention or ABC National Legislative Conference</a:t>
            </a:r>
          </a:p>
          <a:p>
            <a:pPr>
              <a:lnSpc>
                <a:spcPct val="100000"/>
              </a:lnSpc>
              <a:spcBef>
                <a:spcPts val="1200"/>
              </a:spcBef>
              <a:buClr>
                <a:srgbClr val="C00000"/>
              </a:buClr>
              <a:buSzPct val="130000"/>
              <a:buFont typeface="Arial" panose="020B0604020202020204" pitchFamily="34" charset="0"/>
              <a:buChar char="•"/>
            </a:pPr>
            <a:endParaRPr lang="en-US" sz="4000" dirty="0">
              <a:ea typeface="Open Sans" panose="020B0606030504020204" pitchFamily="34" charset="0"/>
            </a:endParaRPr>
          </a:p>
        </p:txBody>
      </p:sp>
    </p:spTree>
    <p:extLst>
      <p:ext uri="{BB962C8B-B14F-4D97-AF65-F5344CB8AC3E}">
        <p14:creationId xmlns:p14="http://schemas.microsoft.com/office/powerpoint/2010/main" val="138356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977AF-D365-44FA-9768-725C71F96445}"/>
              </a:ext>
            </a:extLst>
          </p:cNvPr>
          <p:cNvSpPr>
            <a:spLocks noGrp="1"/>
          </p:cNvSpPr>
          <p:nvPr>
            <p:ph type="title"/>
          </p:nvPr>
        </p:nvSpPr>
        <p:spPr>
          <a:xfrm>
            <a:off x="1981200" y="382368"/>
            <a:ext cx="8229600" cy="676338"/>
          </a:xfrm>
        </p:spPr>
        <p:txBody>
          <a:bodyPr>
            <a:normAutofit fontScale="90000"/>
          </a:bodyPr>
          <a:lstStyle/>
          <a:p>
            <a:pPr algn="ctr"/>
            <a:r>
              <a:rPr lang="en-US" sz="3600" b="1" dirty="0">
                <a:solidFill>
                  <a:srgbClr val="C00000"/>
                </a:solidFill>
                <a:latin typeface="Arial" panose="020B0604020202020204" pitchFamily="34" charset="0"/>
                <a:ea typeface="Open Sans" panose="020B0606030504020204" pitchFamily="34" charset="0"/>
                <a:cs typeface="Arial" panose="020B0604020202020204" pitchFamily="34" charset="0"/>
              </a:rPr>
              <a:t>2023 Expectations | Mission Support</a:t>
            </a:r>
            <a:br>
              <a:rPr lang="en-US" sz="3600" b="1" dirty="0">
                <a:solidFill>
                  <a:srgbClr val="C00000"/>
                </a:solidFill>
                <a:latin typeface="Arial" panose="020B0604020202020204" pitchFamily="34" charset="0"/>
                <a:ea typeface="Open Sans" panose="020B0606030504020204" pitchFamily="34" charset="0"/>
                <a:cs typeface="Arial" panose="020B0604020202020204" pitchFamily="34" charset="0"/>
              </a:rPr>
            </a:br>
            <a:endParaRPr lang="en-US" sz="3600" b="1" dirty="0">
              <a:solidFill>
                <a:srgbClr val="002060"/>
              </a:solidFill>
              <a:ea typeface="Open Sans" panose="020B0606030504020204" pitchFamily="34" charset="0"/>
            </a:endParaRPr>
          </a:p>
        </p:txBody>
      </p:sp>
      <p:sp>
        <p:nvSpPr>
          <p:cNvPr id="5" name="Content Placeholder 4">
            <a:extLst>
              <a:ext uri="{FF2B5EF4-FFF2-40B4-BE49-F238E27FC236}">
                <a16:creationId xmlns:a16="http://schemas.microsoft.com/office/drawing/2014/main" id="{0B4FB6F5-8393-40CD-B1D9-86B954D39514}"/>
              </a:ext>
            </a:extLst>
          </p:cNvPr>
          <p:cNvSpPr>
            <a:spLocks noGrp="1"/>
          </p:cNvSpPr>
          <p:nvPr>
            <p:ph idx="1"/>
          </p:nvPr>
        </p:nvSpPr>
        <p:spPr>
          <a:xfrm>
            <a:off x="2043306" y="1155367"/>
            <a:ext cx="9460436" cy="5083503"/>
          </a:xfrm>
        </p:spPr>
        <p:txBody>
          <a:bodyPr>
            <a:noAutofit/>
          </a:bodyPr>
          <a:lstStyle/>
          <a:p>
            <a:pPr>
              <a:lnSpc>
                <a:spcPct val="100000"/>
              </a:lnSpc>
              <a:spcBef>
                <a:spcPts val="600"/>
              </a:spcBef>
              <a:buClr>
                <a:srgbClr val="C00000"/>
              </a:buClr>
              <a:buSzPct val="130000"/>
              <a:buFont typeface="Arial" panose="020B0604020202020204" pitchFamily="34" charset="0"/>
              <a:buChar char="•"/>
            </a:pPr>
            <a:r>
              <a:rPr lang="en-US" sz="4400" dirty="0">
                <a:ea typeface="Open Sans" panose="020B0606030504020204" pitchFamily="34" charset="0"/>
              </a:rPr>
              <a:t>New member recruitment (2)</a:t>
            </a:r>
          </a:p>
          <a:p>
            <a:pPr>
              <a:lnSpc>
                <a:spcPct val="100000"/>
              </a:lnSpc>
              <a:spcBef>
                <a:spcPts val="600"/>
              </a:spcBef>
              <a:buClr>
                <a:srgbClr val="C00000"/>
              </a:buClr>
              <a:buSzPct val="130000"/>
              <a:buFont typeface="Arial" panose="020B0604020202020204" pitchFamily="34" charset="0"/>
              <a:buChar char="•"/>
            </a:pPr>
            <a:r>
              <a:rPr lang="en-US" sz="4400" dirty="0">
                <a:ea typeface="Open Sans" panose="020B0606030504020204" pitchFamily="34" charset="0"/>
              </a:rPr>
              <a:t>Retention effort</a:t>
            </a:r>
          </a:p>
          <a:p>
            <a:pPr>
              <a:lnSpc>
                <a:spcPct val="100000"/>
              </a:lnSpc>
              <a:spcBef>
                <a:spcPts val="600"/>
              </a:spcBef>
              <a:buClr>
                <a:srgbClr val="C00000"/>
              </a:buClr>
              <a:buSzPct val="130000"/>
              <a:buFont typeface="Arial" panose="020B0604020202020204" pitchFamily="34" charset="0"/>
              <a:buChar char="•"/>
            </a:pPr>
            <a:r>
              <a:rPr lang="en-US" sz="4400" dirty="0">
                <a:ea typeface="Open Sans" panose="020B0606030504020204" pitchFamily="34" charset="0"/>
              </a:rPr>
              <a:t>VIP Sponsorship or equivalent</a:t>
            </a:r>
          </a:p>
          <a:p>
            <a:pPr>
              <a:buClr>
                <a:srgbClr val="C00000"/>
              </a:buClr>
              <a:buSzPct val="130000"/>
              <a:buFont typeface="Arial" panose="020B0604020202020204" pitchFamily="34" charset="0"/>
              <a:buChar char="•"/>
            </a:pPr>
            <a:endParaRPr lang="en-US" sz="4400" dirty="0">
              <a:ea typeface="Open Sans" panose="020B0606030504020204" pitchFamily="34" charset="0"/>
            </a:endParaRPr>
          </a:p>
          <a:p>
            <a:pPr>
              <a:buClr>
                <a:srgbClr val="C00000"/>
              </a:buClr>
              <a:buSzPct val="130000"/>
              <a:buFont typeface="Arial" panose="020B0604020202020204" pitchFamily="34" charset="0"/>
              <a:buChar char="•"/>
            </a:pPr>
            <a:endParaRPr lang="en-US" sz="4400" dirty="0">
              <a:ea typeface="Open Sans" panose="020B0606030504020204" pitchFamily="34" charset="0"/>
            </a:endParaRPr>
          </a:p>
        </p:txBody>
      </p:sp>
    </p:spTree>
    <p:extLst>
      <p:ext uri="{BB962C8B-B14F-4D97-AF65-F5344CB8AC3E}">
        <p14:creationId xmlns:p14="http://schemas.microsoft.com/office/powerpoint/2010/main" val="302049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CC2CD-9299-4CE0-BC9A-44235242A4CC}"/>
              </a:ext>
            </a:extLst>
          </p:cNvPr>
          <p:cNvSpPr>
            <a:spLocks noGrp="1"/>
          </p:cNvSpPr>
          <p:nvPr>
            <p:ph type="title"/>
          </p:nvPr>
        </p:nvSpPr>
        <p:spPr>
          <a:xfrm>
            <a:off x="1788437" y="3246585"/>
            <a:ext cx="8911687" cy="1280890"/>
          </a:xfrm>
        </p:spPr>
        <p:txBody>
          <a:bodyPr vert="horz" lIns="91440" tIns="45720" rIns="91440" bIns="45720" rtlCol="0" anchor="b">
            <a:normAutofit/>
          </a:bodyPr>
          <a:lstStyle/>
          <a:p>
            <a:pPr algn="ctr" defTabSz="914400">
              <a:lnSpc>
                <a:spcPct val="90000"/>
              </a:lnSpc>
            </a:pPr>
            <a:r>
              <a:rPr lang="en-US" sz="6000" b="1" dirty="0">
                <a:solidFill>
                  <a:srgbClr val="002060"/>
                </a:solidFill>
                <a:ea typeface="Open Sans" panose="020B0606030504020204" pitchFamily="34" charset="0"/>
              </a:rPr>
              <a:t>What’s our Purpose?</a:t>
            </a:r>
            <a:endParaRPr lang="en-US" sz="6000" dirty="0">
              <a:solidFill>
                <a:srgbClr val="002060"/>
              </a:solidFill>
              <a:ea typeface="Open Sans" panose="020B060603050402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195A2C24-9A58-44A8-AE86-32D5CF6DDEA3}"/>
              </a:ext>
            </a:extLst>
          </p:cNvPr>
          <p:cNvPicPr>
            <a:picLocks noChangeAspect="1"/>
          </p:cNvPicPr>
          <p:nvPr/>
        </p:nvPicPr>
        <p:blipFill>
          <a:blip r:embed="rId2"/>
          <a:stretch>
            <a:fillRect/>
          </a:stretch>
        </p:blipFill>
        <p:spPr>
          <a:xfrm>
            <a:off x="3630390" y="723947"/>
            <a:ext cx="4693330" cy="1935998"/>
          </a:xfrm>
          <a:prstGeom prst="rect">
            <a:avLst/>
          </a:prstGeom>
        </p:spPr>
      </p:pic>
    </p:spTree>
    <p:extLst>
      <p:ext uri="{BB962C8B-B14F-4D97-AF65-F5344CB8AC3E}">
        <p14:creationId xmlns:p14="http://schemas.microsoft.com/office/powerpoint/2010/main" val="35662674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B799E-609C-418B-8439-5A310A42197B}"/>
              </a:ext>
            </a:extLst>
          </p:cNvPr>
          <p:cNvSpPr>
            <a:spLocks noGrp="1"/>
          </p:cNvSpPr>
          <p:nvPr>
            <p:ph type="title"/>
          </p:nvPr>
        </p:nvSpPr>
        <p:spPr>
          <a:xfrm>
            <a:off x="1453880" y="369619"/>
            <a:ext cx="8841788" cy="742777"/>
          </a:xfrm>
        </p:spPr>
        <p:txBody>
          <a:bodyPr>
            <a:normAutofit/>
          </a:bodyPr>
          <a:lstStyle/>
          <a:p>
            <a:pPr algn="ctr"/>
            <a:r>
              <a:rPr lang="en-US" b="1" dirty="0">
                <a:solidFill>
                  <a:srgbClr val="C00000"/>
                </a:solidFill>
                <a:ea typeface="Open Sans" panose="020B0606030504020204" pitchFamily="34" charset="0"/>
              </a:rPr>
              <a:t>Purpose</a:t>
            </a:r>
          </a:p>
        </p:txBody>
      </p:sp>
      <p:sp>
        <p:nvSpPr>
          <p:cNvPr id="3" name="Content Placeholder 2">
            <a:extLst>
              <a:ext uri="{FF2B5EF4-FFF2-40B4-BE49-F238E27FC236}">
                <a16:creationId xmlns:a16="http://schemas.microsoft.com/office/drawing/2014/main" id="{77FE8439-3C99-840F-7EFB-1EAA4997E844}"/>
              </a:ext>
            </a:extLst>
          </p:cNvPr>
          <p:cNvSpPr>
            <a:spLocks noGrp="1"/>
          </p:cNvSpPr>
          <p:nvPr>
            <p:ph idx="1"/>
          </p:nvPr>
        </p:nvSpPr>
        <p:spPr>
          <a:xfrm>
            <a:off x="838200" y="1412670"/>
            <a:ext cx="10515600" cy="4351338"/>
          </a:xfrm>
        </p:spPr>
        <p:txBody>
          <a:bodyPr>
            <a:normAutofit/>
          </a:bodyPr>
          <a:lstStyle/>
          <a:p>
            <a:pPr marL="0" indent="0" algn="ctr">
              <a:lnSpc>
                <a:spcPct val="120000"/>
              </a:lnSpc>
              <a:spcBef>
                <a:spcPts val="0"/>
              </a:spcBef>
              <a:buNone/>
            </a:pPr>
            <a:r>
              <a:rPr lang="en-US" sz="4000" dirty="0"/>
              <a:t>ABC helps its members develop people, </a:t>
            </a:r>
          </a:p>
          <a:p>
            <a:pPr marL="0" indent="0" algn="ctr">
              <a:lnSpc>
                <a:spcPct val="120000"/>
              </a:lnSpc>
              <a:spcBef>
                <a:spcPts val="0"/>
              </a:spcBef>
              <a:buNone/>
            </a:pPr>
            <a:r>
              <a:rPr lang="en-US" sz="4000" dirty="0"/>
              <a:t>win work and deliver that work safely, ethically and profitably for the betterment of the communities where we work and live.   </a:t>
            </a:r>
          </a:p>
        </p:txBody>
      </p:sp>
    </p:spTree>
    <p:extLst>
      <p:ext uri="{BB962C8B-B14F-4D97-AF65-F5344CB8AC3E}">
        <p14:creationId xmlns:p14="http://schemas.microsoft.com/office/powerpoint/2010/main" val="11202922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B799E-609C-418B-8439-5A310A42197B}"/>
              </a:ext>
            </a:extLst>
          </p:cNvPr>
          <p:cNvSpPr>
            <a:spLocks noGrp="1"/>
          </p:cNvSpPr>
          <p:nvPr>
            <p:ph type="title"/>
          </p:nvPr>
        </p:nvSpPr>
        <p:spPr>
          <a:xfrm>
            <a:off x="1675106" y="394447"/>
            <a:ext cx="8841788" cy="742777"/>
          </a:xfrm>
        </p:spPr>
        <p:txBody>
          <a:bodyPr>
            <a:normAutofit/>
          </a:bodyPr>
          <a:lstStyle/>
          <a:p>
            <a:pPr algn="ctr"/>
            <a:r>
              <a:rPr lang="en-US" b="1" dirty="0">
                <a:solidFill>
                  <a:srgbClr val="C00000"/>
                </a:solidFill>
                <a:ea typeface="Open Sans" panose="020B0606030504020204" pitchFamily="34" charset="0"/>
              </a:rPr>
              <a:t>ABC’s Niche</a:t>
            </a:r>
            <a:endParaRPr lang="en-US" b="1" dirty="0">
              <a:solidFill>
                <a:schemeClr val="tx2">
                  <a:lumMod val="75000"/>
                </a:schemeClr>
              </a:solidFill>
              <a:ea typeface="Open Sans" panose="020B0606030504020204" pitchFamily="34" charset="0"/>
            </a:endParaRPr>
          </a:p>
        </p:txBody>
      </p:sp>
      <p:sp>
        <p:nvSpPr>
          <p:cNvPr id="3" name="Content Placeholder 2">
            <a:extLst>
              <a:ext uri="{FF2B5EF4-FFF2-40B4-BE49-F238E27FC236}">
                <a16:creationId xmlns:a16="http://schemas.microsoft.com/office/drawing/2014/main" id="{91528E6D-5323-E61B-53BD-F525BAB35A42}"/>
              </a:ext>
            </a:extLst>
          </p:cNvPr>
          <p:cNvSpPr>
            <a:spLocks noGrp="1"/>
          </p:cNvSpPr>
          <p:nvPr>
            <p:ph idx="1"/>
          </p:nvPr>
        </p:nvSpPr>
        <p:spPr>
          <a:xfrm>
            <a:off x="991405" y="1817956"/>
            <a:ext cx="10364853" cy="2990018"/>
          </a:xfrm>
        </p:spPr>
        <p:txBody>
          <a:bodyPr>
            <a:normAutofit/>
          </a:bodyPr>
          <a:lstStyle/>
          <a:p>
            <a:pPr marL="3025775">
              <a:spcAft>
                <a:spcPts val="600"/>
              </a:spcAft>
              <a:buClr>
                <a:srgbClr val="0070C0"/>
              </a:buClr>
              <a:buFont typeface="Wingdings" panose="05000000000000000000" pitchFamily="2" charset="2"/>
              <a:buChar char="ü"/>
              <a:tabLst>
                <a:tab pos="-685800" algn="l"/>
                <a:tab pos="-457200" algn="l"/>
                <a:tab pos="0" algn="l"/>
                <a:tab pos="2970213" algn="l"/>
                <a:tab pos="3200400" algn="l"/>
                <a:tab pos="3657600" algn="l"/>
                <a:tab pos="4114800" algn="l"/>
                <a:tab pos="4572000" algn="l"/>
                <a:tab pos="5029200" algn="l"/>
                <a:tab pos="5486400" algn="l"/>
                <a:tab pos="5943600" algn="l"/>
              </a:tabLst>
            </a:pPr>
            <a:r>
              <a:rPr lang="en-US" sz="4400" dirty="0">
                <a:solidFill>
                  <a:srgbClr val="000000"/>
                </a:solidFill>
                <a:ea typeface="Open Sans" panose="020B0606030504020204" pitchFamily="34" charset="0"/>
                <a:cs typeface="Arial" panose="020B0604020202020204" pitchFamily="34" charset="0"/>
              </a:rPr>
              <a:t>	Advocacy</a:t>
            </a:r>
          </a:p>
          <a:p>
            <a:pPr marL="3025775">
              <a:spcAft>
                <a:spcPts val="600"/>
              </a:spcAft>
              <a:buClr>
                <a:srgbClr val="0070C0"/>
              </a:buClr>
              <a:buFont typeface="Wingdings" panose="05000000000000000000" pitchFamily="2" charset="2"/>
              <a:buChar char="ü"/>
              <a:tabLst>
                <a:tab pos="-685800" algn="l"/>
                <a:tab pos="-457200" algn="l"/>
                <a:tab pos="0" algn="l"/>
                <a:tab pos="2970213" algn="l"/>
                <a:tab pos="3200400" algn="l"/>
                <a:tab pos="3657600" algn="l"/>
                <a:tab pos="4114800" algn="l"/>
                <a:tab pos="4572000" algn="l"/>
                <a:tab pos="5029200" algn="l"/>
                <a:tab pos="5486400" algn="l"/>
                <a:tab pos="5943600" algn="l"/>
              </a:tabLst>
            </a:pPr>
            <a:r>
              <a:rPr lang="en-US" sz="4400" dirty="0">
                <a:solidFill>
                  <a:srgbClr val="000000"/>
                </a:solidFill>
                <a:ea typeface="Open Sans" panose="020B0606030504020204" pitchFamily="34" charset="0"/>
                <a:cs typeface="Arial" panose="020B0604020202020204" pitchFamily="34" charset="0"/>
              </a:rPr>
              <a:t>	Education</a:t>
            </a:r>
          </a:p>
          <a:p>
            <a:pPr marL="3025775">
              <a:spcAft>
                <a:spcPts val="600"/>
              </a:spcAft>
              <a:buClr>
                <a:srgbClr val="0070C0"/>
              </a:buClr>
              <a:buFont typeface="Wingdings" panose="05000000000000000000" pitchFamily="2" charset="2"/>
              <a:buChar char="ü"/>
              <a:tabLst>
                <a:tab pos="-685800" algn="l"/>
                <a:tab pos="-457200" algn="l"/>
                <a:tab pos="0" algn="l"/>
                <a:tab pos="2970213" algn="l"/>
                <a:tab pos="3200400" algn="l"/>
                <a:tab pos="3657600" algn="l"/>
                <a:tab pos="4114800" algn="l"/>
                <a:tab pos="4572000" algn="l"/>
                <a:tab pos="5029200" algn="l"/>
                <a:tab pos="5486400" algn="l"/>
                <a:tab pos="5943600" algn="l"/>
              </a:tabLst>
            </a:pPr>
            <a:r>
              <a:rPr lang="en-US" sz="4400" dirty="0">
                <a:solidFill>
                  <a:srgbClr val="000000"/>
                </a:solidFill>
                <a:ea typeface="Open Sans" panose="020B0606030504020204" pitchFamily="34" charset="0"/>
                <a:cs typeface="Arial" panose="020B0604020202020204" pitchFamily="34" charset="0"/>
              </a:rPr>
              <a:t>	Connectivity</a:t>
            </a:r>
            <a:endParaRPr lang="en-US" altLang="en-US" sz="4400" dirty="0">
              <a:solidFill>
                <a:srgbClr val="000000"/>
              </a:solidFill>
              <a:ea typeface="Open Sans" panose="020B0606030504020204" pitchFamily="34" charset="0"/>
              <a:cs typeface="Arial" panose="020B0604020202020204" pitchFamily="34" charset="0"/>
              <a:sym typeface="WP IconicSymbolsA"/>
            </a:endParaRPr>
          </a:p>
          <a:p>
            <a:pPr>
              <a:buClr>
                <a:srgbClr val="0070C0"/>
              </a:buClr>
            </a:pPr>
            <a:endParaRPr lang="en-US" sz="4400" dirty="0"/>
          </a:p>
        </p:txBody>
      </p:sp>
    </p:spTree>
    <p:extLst>
      <p:ext uri="{BB962C8B-B14F-4D97-AF65-F5344CB8AC3E}">
        <p14:creationId xmlns:p14="http://schemas.microsoft.com/office/powerpoint/2010/main" val="2272544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B799E-609C-418B-8439-5A310A42197B}"/>
              </a:ext>
            </a:extLst>
          </p:cNvPr>
          <p:cNvSpPr>
            <a:spLocks noGrp="1"/>
          </p:cNvSpPr>
          <p:nvPr>
            <p:ph type="title"/>
          </p:nvPr>
        </p:nvSpPr>
        <p:spPr>
          <a:xfrm>
            <a:off x="1511115" y="507817"/>
            <a:ext cx="8753043" cy="761345"/>
          </a:xfrm>
        </p:spPr>
        <p:txBody>
          <a:bodyPr>
            <a:normAutofit/>
          </a:bodyPr>
          <a:lstStyle/>
          <a:p>
            <a:pPr algn="ctr"/>
            <a:r>
              <a:rPr lang="en-US" b="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Target </a:t>
            </a:r>
            <a:r>
              <a:rPr lang="en-US" b="1" dirty="0">
                <a:solidFill>
                  <a:schemeClr val="tx2">
                    <a:lumMod val="75000"/>
                  </a:schemeClr>
                </a:solidFill>
                <a:ea typeface="Open Sans" panose="020B0606030504020204" pitchFamily="34" charset="0"/>
              </a:rPr>
              <a:t>Market</a:t>
            </a:r>
          </a:p>
        </p:txBody>
      </p:sp>
      <p:sp>
        <p:nvSpPr>
          <p:cNvPr id="4" name="Rectangle 1">
            <a:extLst>
              <a:ext uri="{FF2B5EF4-FFF2-40B4-BE49-F238E27FC236}">
                <a16:creationId xmlns:a16="http://schemas.microsoft.com/office/drawing/2014/main" id="{C7AD1FD2-249B-4F3E-AA58-E47813686253}"/>
              </a:ext>
            </a:extLst>
          </p:cNvPr>
          <p:cNvSpPr>
            <a:spLocks noGrp="1" noChangeArrowheads="1"/>
          </p:cNvSpPr>
          <p:nvPr>
            <p:ph idx="1"/>
          </p:nvPr>
        </p:nvSpPr>
        <p:spPr bwMode="auto">
          <a:xfrm>
            <a:off x="2589212" y="1385455"/>
            <a:ext cx="8915400" cy="45257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lvl1pPr eaLnBrk="0" fontAlgn="base" hangingPunct="0">
              <a:spcBef>
                <a:spcPct val="0"/>
              </a:spcBef>
              <a:spcAft>
                <a:spcPct val="0"/>
              </a:spcAft>
              <a:tabLst>
                <a:tab pos="-685800" algn="l"/>
                <a:tab pos="-457200" algn="l"/>
                <a:tab pos="0" algn="l"/>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defRPr>
            </a:lvl1pPr>
            <a:lvl2pPr eaLnBrk="0" fontAlgn="base" hangingPunct="0">
              <a:spcBef>
                <a:spcPct val="0"/>
              </a:spcBef>
              <a:spcAft>
                <a:spcPct val="0"/>
              </a:spcAft>
              <a:tabLst>
                <a:tab pos="-685800" algn="l"/>
                <a:tab pos="-457200" algn="l"/>
                <a:tab pos="0" algn="l"/>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defRPr>
            </a:lvl2pPr>
            <a:lvl3pPr eaLnBrk="0" fontAlgn="base" hangingPunct="0">
              <a:spcBef>
                <a:spcPct val="0"/>
              </a:spcBef>
              <a:spcAft>
                <a:spcPct val="0"/>
              </a:spcAft>
              <a:tabLst>
                <a:tab pos="-685800" algn="l"/>
                <a:tab pos="-457200" algn="l"/>
                <a:tab pos="0" algn="l"/>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defRPr>
            </a:lvl3pPr>
            <a:lvl4pPr eaLnBrk="0" fontAlgn="base" hangingPunct="0">
              <a:spcBef>
                <a:spcPct val="0"/>
              </a:spcBef>
              <a:spcAft>
                <a:spcPct val="0"/>
              </a:spcAft>
              <a:tabLst>
                <a:tab pos="-685800" algn="l"/>
                <a:tab pos="-457200" algn="l"/>
                <a:tab pos="0" algn="l"/>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defRPr>
            </a:lvl4pPr>
            <a:lvl5pPr eaLnBrk="0" fontAlgn="base" hangingPunct="0">
              <a:spcBef>
                <a:spcPct val="0"/>
              </a:spcBef>
              <a:spcAft>
                <a:spcPct val="0"/>
              </a:spcAft>
              <a:tabLst>
                <a:tab pos="-685800" algn="l"/>
                <a:tab pos="-457200" algn="l"/>
                <a:tab pos="0" algn="l"/>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 pos="-457200" algn="l"/>
                <a:tab pos="0" algn="l"/>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 pos="-457200" algn="l"/>
                <a:tab pos="0" algn="l"/>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 pos="-457200" algn="l"/>
                <a:tab pos="0" algn="l"/>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 pos="-457200" algn="l"/>
                <a:tab pos="0" algn="l"/>
                <a:tab pos="3429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defRPr>
            </a:lvl9pPr>
          </a:lstStyle>
          <a:p>
            <a:pPr marL="0" indent="0">
              <a:lnSpc>
                <a:spcPct val="110000"/>
              </a:lnSpc>
              <a:spcAft>
                <a:spcPts val="600"/>
              </a:spcAft>
              <a:buNone/>
            </a:pPr>
            <a:r>
              <a:rPr lang="en-US" sz="3200" b="1" dirty="0">
                <a:solidFill>
                  <a:srgbClr val="C00000"/>
                </a:solidFill>
                <a:ea typeface="Open Sans" panose="020B0606030504020204" pitchFamily="34" charset="0"/>
              </a:rPr>
              <a:t>Philosophical</a:t>
            </a:r>
            <a:r>
              <a:rPr lang="en-US" sz="3200" dirty="0">
                <a:solidFill>
                  <a:srgbClr val="C00000"/>
                </a:solidFill>
                <a:ea typeface="Open Sans" panose="020B0606030504020204" pitchFamily="34" charset="0"/>
              </a:rPr>
              <a:t>  </a:t>
            </a:r>
          </a:p>
          <a:p>
            <a:pPr>
              <a:lnSpc>
                <a:spcPct val="90000"/>
              </a:lnSpc>
              <a:spcBef>
                <a:spcPts val="600"/>
              </a:spcBef>
              <a:spcAft>
                <a:spcPts val="600"/>
              </a:spcAft>
              <a:buFont typeface="Arial" panose="020B0604020202020204" pitchFamily="34" charset="0"/>
              <a:buChar char="•"/>
            </a:pPr>
            <a:r>
              <a:rPr lang="en-US" sz="3200" dirty="0">
                <a:solidFill>
                  <a:srgbClr val="000000"/>
                </a:solidFill>
                <a:ea typeface="Open Sans" panose="020B0606030504020204" pitchFamily="34" charset="0"/>
              </a:rPr>
              <a:t>Community minded</a:t>
            </a:r>
          </a:p>
          <a:p>
            <a:pPr>
              <a:lnSpc>
                <a:spcPct val="90000"/>
              </a:lnSpc>
              <a:spcBef>
                <a:spcPts val="600"/>
              </a:spcBef>
              <a:spcAft>
                <a:spcPts val="600"/>
              </a:spcAft>
              <a:buFont typeface="Arial" panose="020B0604020202020204" pitchFamily="34" charset="0"/>
              <a:buChar char="•"/>
            </a:pPr>
            <a:r>
              <a:rPr lang="en-US" sz="3200" dirty="0">
                <a:solidFill>
                  <a:srgbClr val="000000"/>
                </a:solidFill>
                <a:ea typeface="Open Sans" panose="020B0606030504020204" pitchFamily="34" charset="0"/>
              </a:rPr>
              <a:t>Believes in free enterprise</a:t>
            </a:r>
          </a:p>
          <a:p>
            <a:pPr>
              <a:lnSpc>
                <a:spcPct val="90000"/>
              </a:lnSpc>
              <a:spcBef>
                <a:spcPts val="600"/>
              </a:spcBef>
              <a:spcAft>
                <a:spcPts val="600"/>
              </a:spcAft>
              <a:buFont typeface="Arial" panose="020B0604020202020204" pitchFamily="34" charset="0"/>
              <a:buChar char="•"/>
            </a:pPr>
            <a:r>
              <a:rPr lang="en-US" sz="3200" dirty="0">
                <a:solidFill>
                  <a:srgbClr val="000000"/>
                </a:solidFill>
                <a:ea typeface="Open Sans" panose="020B0606030504020204" pitchFamily="34" charset="0"/>
              </a:rPr>
              <a:t>Produce a quality service</a:t>
            </a:r>
          </a:p>
          <a:p>
            <a:pPr>
              <a:lnSpc>
                <a:spcPct val="90000"/>
              </a:lnSpc>
              <a:spcBef>
                <a:spcPts val="600"/>
              </a:spcBef>
              <a:spcAft>
                <a:spcPts val="600"/>
              </a:spcAft>
              <a:buFont typeface="Arial" panose="020B0604020202020204" pitchFamily="34" charset="0"/>
              <a:buChar char="•"/>
            </a:pPr>
            <a:r>
              <a:rPr lang="en-US" sz="3200" dirty="0">
                <a:solidFill>
                  <a:srgbClr val="000000"/>
                </a:solidFill>
                <a:ea typeface="Open Sans" panose="020B0606030504020204" pitchFamily="34" charset="0"/>
              </a:rPr>
              <a:t>Have merit shop mentality</a:t>
            </a:r>
          </a:p>
          <a:p>
            <a:pPr>
              <a:lnSpc>
                <a:spcPct val="90000"/>
              </a:lnSpc>
              <a:spcBef>
                <a:spcPts val="600"/>
              </a:spcBef>
              <a:spcAft>
                <a:spcPts val="600"/>
              </a:spcAft>
              <a:buFont typeface="Arial" panose="020B0604020202020204" pitchFamily="34" charset="0"/>
              <a:buChar char="•"/>
            </a:pPr>
            <a:r>
              <a:rPr lang="en-US" sz="3200" dirty="0">
                <a:solidFill>
                  <a:srgbClr val="000000"/>
                </a:solidFill>
                <a:ea typeface="Open Sans" panose="020B0606030504020204" pitchFamily="34" charset="0"/>
              </a:rPr>
              <a:t>Get involved </a:t>
            </a:r>
          </a:p>
          <a:p>
            <a:pPr>
              <a:lnSpc>
                <a:spcPct val="90000"/>
              </a:lnSpc>
              <a:spcBef>
                <a:spcPts val="600"/>
              </a:spcBef>
              <a:spcAft>
                <a:spcPts val="600"/>
              </a:spcAft>
              <a:buFont typeface="Arial" panose="020B0604020202020204" pitchFamily="34" charset="0"/>
              <a:buChar char="•"/>
            </a:pPr>
            <a:r>
              <a:rPr lang="en-US" sz="3200" dirty="0">
                <a:solidFill>
                  <a:srgbClr val="000000"/>
                </a:solidFill>
                <a:ea typeface="Open Sans" panose="020B0606030504020204" pitchFamily="34" charset="0"/>
              </a:rPr>
              <a:t>Gives back to the industry</a:t>
            </a:r>
            <a:endParaRPr lang="en-US" altLang="en-US" sz="3200" dirty="0">
              <a:solidFill>
                <a:srgbClr val="000000"/>
              </a:solidFill>
              <a:ea typeface="Open Sans" panose="020B0606030504020204" pitchFamily="34" charset="0"/>
              <a:sym typeface="WP IconicSymbolsA"/>
            </a:endParaRPr>
          </a:p>
        </p:txBody>
      </p:sp>
    </p:spTree>
    <p:extLst>
      <p:ext uri="{BB962C8B-B14F-4D97-AF65-F5344CB8AC3E}">
        <p14:creationId xmlns:p14="http://schemas.microsoft.com/office/powerpoint/2010/main" val="28632053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CC2CD-9299-4CE0-BC9A-44235242A4CC}"/>
              </a:ext>
            </a:extLst>
          </p:cNvPr>
          <p:cNvSpPr>
            <a:spLocks noGrp="1"/>
          </p:cNvSpPr>
          <p:nvPr>
            <p:ph type="title"/>
          </p:nvPr>
        </p:nvSpPr>
        <p:spPr>
          <a:xfrm>
            <a:off x="1376256" y="362124"/>
            <a:ext cx="8911687" cy="1280890"/>
          </a:xfrm>
        </p:spPr>
        <p:txBody>
          <a:bodyPr vert="horz" lIns="91440" tIns="45720" rIns="91440" bIns="45720" rtlCol="0" anchor="b">
            <a:normAutofit/>
          </a:bodyPr>
          <a:lstStyle/>
          <a:p>
            <a:pPr algn="ctr" defTabSz="914400">
              <a:lnSpc>
                <a:spcPct val="90000"/>
              </a:lnSpc>
            </a:pPr>
            <a:r>
              <a:rPr lang="en-US" sz="6000" b="1" dirty="0">
                <a:solidFill>
                  <a:srgbClr val="002060"/>
                </a:solidFill>
                <a:ea typeface="Open Sans" panose="020B0606030504020204" pitchFamily="34" charset="0"/>
              </a:rPr>
              <a:t>Strategic Plan</a:t>
            </a:r>
            <a:endParaRPr lang="en-US" sz="6000" dirty="0">
              <a:solidFill>
                <a:srgbClr val="002060"/>
              </a:solidFill>
              <a:ea typeface="Open Sans" panose="020B060603050402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195A2C24-9A58-44A8-AE86-32D5CF6DDEA3}"/>
              </a:ext>
            </a:extLst>
          </p:cNvPr>
          <p:cNvPicPr>
            <a:picLocks noChangeAspect="1"/>
          </p:cNvPicPr>
          <p:nvPr/>
        </p:nvPicPr>
        <p:blipFill>
          <a:blip r:embed="rId2"/>
          <a:stretch>
            <a:fillRect/>
          </a:stretch>
        </p:blipFill>
        <p:spPr>
          <a:xfrm>
            <a:off x="3630390" y="2303494"/>
            <a:ext cx="4693330" cy="1935998"/>
          </a:xfrm>
          <a:prstGeom prst="rect">
            <a:avLst/>
          </a:prstGeom>
        </p:spPr>
      </p:pic>
    </p:spTree>
    <p:extLst>
      <p:ext uri="{BB962C8B-B14F-4D97-AF65-F5344CB8AC3E}">
        <p14:creationId xmlns:p14="http://schemas.microsoft.com/office/powerpoint/2010/main" val="32227723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BFE65-E6B1-4B37-853C-E07A564B3CD6}"/>
              </a:ext>
            </a:extLst>
          </p:cNvPr>
          <p:cNvSpPr>
            <a:spLocks noGrp="1"/>
          </p:cNvSpPr>
          <p:nvPr>
            <p:ph type="title"/>
          </p:nvPr>
        </p:nvSpPr>
        <p:spPr>
          <a:xfrm>
            <a:off x="1080346" y="376459"/>
            <a:ext cx="4516593" cy="1301134"/>
          </a:xfrm>
        </p:spPr>
        <p:txBody>
          <a:bodyPr>
            <a:normAutofit/>
          </a:bodyPr>
          <a:lstStyle/>
          <a:p>
            <a:r>
              <a:rPr lang="en-US" b="1" dirty="0">
                <a:solidFill>
                  <a:srgbClr val="002060"/>
                </a:solidFill>
                <a:ea typeface="Open Sans" panose="020B0606030504020204" pitchFamily="34" charset="0"/>
              </a:rPr>
              <a:t>Strategic Planning</a:t>
            </a:r>
            <a:endParaRPr lang="en-US" dirty="0">
              <a:solidFill>
                <a:srgbClr val="002060"/>
              </a:solidFill>
              <a:ea typeface="Open Sans" panose="020B0606030504020204" pitchFamily="34" charset="0"/>
            </a:endParaRPr>
          </a:p>
        </p:txBody>
      </p:sp>
      <p:sp>
        <p:nvSpPr>
          <p:cNvPr id="3" name="Content Placeholder 2">
            <a:extLst>
              <a:ext uri="{FF2B5EF4-FFF2-40B4-BE49-F238E27FC236}">
                <a16:creationId xmlns:a16="http://schemas.microsoft.com/office/drawing/2014/main" id="{7EBCAAC4-8F46-4E8A-B4CF-2083DD8E71A8}"/>
              </a:ext>
            </a:extLst>
          </p:cNvPr>
          <p:cNvSpPr>
            <a:spLocks noGrp="1"/>
          </p:cNvSpPr>
          <p:nvPr>
            <p:ph idx="1"/>
          </p:nvPr>
        </p:nvSpPr>
        <p:spPr>
          <a:xfrm>
            <a:off x="812017" y="1976732"/>
            <a:ext cx="4224483" cy="2743199"/>
          </a:xfrm>
        </p:spPr>
        <p:txBody>
          <a:bodyPr>
            <a:normAutofit/>
          </a:bodyPr>
          <a:lstStyle/>
          <a:p>
            <a:pPr marL="0" indent="0" algn="ctr">
              <a:buNone/>
            </a:pPr>
            <a:r>
              <a:rPr lang="en-US" sz="2800" dirty="0">
                <a:ea typeface="Open Sans" panose="020B0606030504020204" pitchFamily="34" charset="0"/>
              </a:rPr>
              <a:t>Assess where the organization is.</a:t>
            </a:r>
          </a:p>
          <a:p>
            <a:pPr marL="0" indent="0" algn="ctr">
              <a:buNone/>
            </a:pPr>
            <a:endParaRPr lang="en-US" sz="2800" dirty="0">
              <a:ea typeface="Open Sans" panose="020B0606030504020204" pitchFamily="34" charset="0"/>
            </a:endParaRPr>
          </a:p>
          <a:p>
            <a:pPr marL="0" indent="0" algn="ctr">
              <a:buNone/>
            </a:pPr>
            <a:r>
              <a:rPr lang="en-US" sz="2800" dirty="0">
                <a:ea typeface="Open Sans" panose="020B0606030504020204" pitchFamily="34" charset="0"/>
              </a:rPr>
              <a:t>Define goals for where it should go.</a:t>
            </a:r>
          </a:p>
          <a:p>
            <a:pPr marL="0" indent="0" algn="ctr">
              <a:buNone/>
            </a:pPr>
            <a:endParaRPr lang="en-US" sz="2800" dirty="0">
              <a:ea typeface="Open Sans" panose="020B0606030504020204" pitchFamily="34" charset="0"/>
            </a:endParaRPr>
          </a:p>
        </p:txBody>
      </p:sp>
      <p:pic>
        <p:nvPicPr>
          <p:cNvPr id="5" name="Picture 4" descr="A close up of text on a white background&#10;&#10;Description automatically generated">
            <a:extLst>
              <a:ext uri="{FF2B5EF4-FFF2-40B4-BE49-F238E27FC236}">
                <a16:creationId xmlns:a16="http://schemas.microsoft.com/office/drawing/2014/main" id="{64554EFB-DB9F-42FC-934E-80BB7E66D3C7}"/>
              </a:ext>
            </a:extLst>
          </p:cNvPr>
          <p:cNvPicPr>
            <a:picLocks noChangeAspect="1"/>
          </p:cNvPicPr>
          <p:nvPr/>
        </p:nvPicPr>
        <p:blipFill rotWithShape="1">
          <a:blip r:embed="rId2"/>
          <a:srcRect b="6505"/>
          <a:stretch/>
        </p:blipFill>
        <p:spPr>
          <a:xfrm>
            <a:off x="5596939" y="569449"/>
            <a:ext cx="5360715" cy="5011929"/>
          </a:xfrm>
          <a:prstGeom prst="rect">
            <a:avLst/>
          </a:prstGeom>
        </p:spPr>
      </p:pic>
    </p:spTree>
    <p:extLst>
      <p:ext uri="{BB962C8B-B14F-4D97-AF65-F5344CB8AC3E}">
        <p14:creationId xmlns:p14="http://schemas.microsoft.com/office/powerpoint/2010/main" val="36018906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8B55E-CF87-401A-8207-62A822648B3E}"/>
              </a:ext>
            </a:extLst>
          </p:cNvPr>
          <p:cNvSpPr>
            <a:spLocks noGrp="1"/>
          </p:cNvSpPr>
          <p:nvPr>
            <p:ph type="title"/>
          </p:nvPr>
        </p:nvSpPr>
        <p:spPr/>
        <p:txBody>
          <a:bodyPr/>
          <a:lstStyle/>
          <a:p>
            <a:r>
              <a:rPr lang="en-US" b="1" dirty="0">
                <a:solidFill>
                  <a:srgbClr val="002060"/>
                </a:solidFill>
                <a:latin typeface="Open Sans" panose="020B0606030504020204" pitchFamily="34" charset="0"/>
                <a:ea typeface="Open Sans" panose="020B0606030504020204" pitchFamily="34" charset="0"/>
                <a:cs typeface="Open Sans" panose="020B0606030504020204" pitchFamily="34" charset="0"/>
              </a:rPr>
              <a:t>Chapter Operations</a:t>
            </a:r>
          </a:p>
        </p:txBody>
      </p:sp>
      <p:sp>
        <p:nvSpPr>
          <p:cNvPr id="10" name="Content Placeholder 9">
            <a:extLst>
              <a:ext uri="{FF2B5EF4-FFF2-40B4-BE49-F238E27FC236}">
                <a16:creationId xmlns:a16="http://schemas.microsoft.com/office/drawing/2014/main" id="{0E5AA4FE-A497-48D5-BDEC-684CB060ACB8}"/>
              </a:ext>
            </a:extLst>
          </p:cNvPr>
          <p:cNvSpPr>
            <a:spLocks noGrp="1"/>
          </p:cNvSpPr>
          <p:nvPr>
            <p:ph idx="1"/>
          </p:nvPr>
        </p:nvSpPr>
        <p:spPr/>
        <p:txBody>
          <a:bodyPr/>
          <a:lstStyle/>
          <a:p>
            <a:endParaRPr lang="en-US"/>
          </a:p>
        </p:txBody>
      </p:sp>
      <p:pic>
        <p:nvPicPr>
          <p:cNvPr id="7" name="Picture 6" descr="A picture containing drawing&#10;&#10;Description automatically generated">
            <a:extLst>
              <a:ext uri="{FF2B5EF4-FFF2-40B4-BE49-F238E27FC236}">
                <a16:creationId xmlns:a16="http://schemas.microsoft.com/office/drawing/2014/main" id="{828CC87F-1F54-4E43-91FE-B541BD589D6C}"/>
              </a:ext>
            </a:extLst>
          </p:cNvPr>
          <p:cNvPicPr>
            <a:picLocks noChangeAspect="1"/>
          </p:cNvPicPr>
          <p:nvPr/>
        </p:nvPicPr>
        <p:blipFill>
          <a:blip r:embed="rId2"/>
          <a:stretch>
            <a:fillRect/>
          </a:stretch>
        </p:blipFill>
        <p:spPr>
          <a:xfrm>
            <a:off x="10264158" y="5865044"/>
            <a:ext cx="1528168" cy="631166"/>
          </a:xfrm>
          <a:prstGeom prst="rect">
            <a:avLst/>
          </a:prstGeom>
        </p:spPr>
      </p:pic>
      <p:pic>
        <p:nvPicPr>
          <p:cNvPr id="9" name="Picture 8" descr="A picture containing man, holding&#10;&#10;Description automatically generated">
            <a:extLst>
              <a:ext uri="{FF2B5EF4-FFF2-40B4-BE49-F238E27FC236}">
                <a16:creationId xmlns:a16="http://schemas.microsoft.com/office/drawing/2014/main" id="{2B2815C3-0114-4740-888C-C9A76D255B62}"/>
              </a:ext>
            </a:extLst>
          </p:cNvPr>
          <p:cNvPicPr>
            <a:picLocks noChangeAspect="1"/>
          </p:cNvPicPr>
          <p:nvPr/>
        </p:nvPicPr>
        <p:blipFill>
          <a:blip r:embed="rId3"/>
          <a:stretch>
            <a:fillRect/>
          </a:stretch>
        </p:blipFill>
        <p:spPr>
          <a:xfrm>
            <a:off x="0" y="0"/>
            <a:ext cx="12153635" cy="8102423"/>
          </a:xfrm>
          <a:prstGeom prst="rect">
            <a:avLst/>
          </a:prstGeom>
        </p:spPr>
      </p:pic>
    </p:spTree>
    <p:extLst>
      <p:ext uri="{BB962C8B-B14F-4D97-AF65-F5344CB8AC3E}">
        <p14:creationId xmlns:p14="http://schemas.microsoft.com/office/powerpoint/2010/main" val="1957717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61014" y="592897"/>
            <a:ext cx="10055626" cy="861774"/>
          </a:xfrm>
          <a:prstGeom prst="rect">
            <a:avLst/>
          </a:prstGeom>
        </p:spPr>
        <p:txBody>
          <a:bodyPr vert="horz" wrap="square" lIns="0" tIns="0" rIns="0" bIns="0" rtlCol="0">
            <a:spAutoFit/>
          </a:bodyPr>
          <a:lstStyle/>
          <a:p>
            <a:pPr marL="15239" algn="ctr">
              <a:tabLst>
                <a:tab pos="295252" algn="l"/>
                <a:tab pos="1651504" algn="l"/>
              </a:tabLst>
            </a:pPr>
            <a:r>
              <a:rPr lang="en-US" sz="3400" b="1" dirty="0">
                <a:latin typeface="Arial" panose="020B0604020202020204" pitchFamily="34" charset="0"/>
                <a:ea typeface="Open Sans" panose="020B0606030504020204" pitchFamily="34" charset="0"/>
                <a:cs typeface="Arial" panose="020B0604020202020204" pitchFamily="34" charset="0"/>
              </a:rPr>
              <a:t>Governance &amp; Structure</a:t>
            </a:r>
            <a:endParaRPr lang="en-US" sz="3400" b="1" spc="-18" dirty="0">
              <a:latin typeface="Arial" panose="020B0604020202020204" pitchFamily="34" charset="0"/>
              <a:ea typeface="Open Sans" panose="020B0606030504020204" pitchFamily="34" charset="0"/>
              <a:cs typeface="Arial" panose="020B0604020202020204" pitchFamily="34" charset="0"/>
            </a:endParaRPr>
          </a:p>
          <a:p>
            <a:pPr marL="15239" marR="6096" algn="just">
              <a:tabLst>
                <a:tab pos="295252" algn="l"/>
                <a:tab pos="1651504" algn="l"/>
              </a:tabLst>
            </a:pPr>
            <a:endParaRPr lang="en-US" sz="2200" spc="-48" dirty="0">
              <a:latin typeface="Arial" panose="020B0604020202020204" pitchFamily="34" charset="0"/>
              <a:ea typeface="Open Sans" panose="020B0606030504020204"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77775FE4-4F7C-406C-B836-E6BACEA9B99A}"/>
              </a:ext>
            </a:extLst>
          </p:cNvPr>
          <p:cNvGraphicFramePr/>
          <p:nvPr>
            <p:extLst>
              <p:ext uri="{D42A27DB-BD31-4B8C-83A1-F6EECF244321}">
                <p14:modId xmlns:p14="http://schemas.microsoft.com/office/powerpoint/2010/main" val="704819630"/>
              </p:ext>
            </p:extLst>
          </p:nvPr>
        </p:nvGraphicFramePr>
        <p:xfrm>
          <a:off x="253623" y="1780316"/>
          <a:ext cx="4236163" cy="2422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hlinkClick r:id="rId8"/>
            <a:extLst>
              <a:ext uri="{FF2B5EF4-FFF2-40B4-BE49-F238E27FC236}">
                <a16:creationId xmlns:a16="http://schemas.microsoft.com/office/drawing/2014/main" id="{A5ED18B2-5030-8D63-9CAA-895B334B1719}"/>
              </a:ext>
            </a:extLst>
          </p:cNvPr>
          <p:cNvPicPr>
            <a:picLocks noChangeAspect="1"/>
          </p:cNvPicPr>
          <p:nvPr/>
        </p:nvPicPr>
        <p:blipFill rotWithShape="1">
          <a:blip r:embed="rId9"/>
          <a:srcRect b="12077"/>
          <a:stretch/>
        </p:blipFill>
        <p:spPr>
          <a:xfrm>
            <a:off x="4807974" y="1330528"/>
            <a:ext cx="6702700" cy="4048854"/>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rledigte Aufgaben werden auf einer To-Do-Liste abgehak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812800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832515" y="1965276"/>
            <a:ext cx="7151428" cy="2729554"/>
          </a:xfrm>
        </p:spPr>
        <p:txBody>
          <a:bodyPr>
            <a:normAutofit/>
          </a:bodyPr>
          <a:lstStyle/>
          <a:p>
            <a:pPr algn="ctr"/>
            <a:r>
              <a:rPr lang="en-US" b="1" i="1" dirty="0">
                <a:latin typeface="Arial" panose="020B0604020202020204" pitchFamily="34" charset="0"/>
                <a:cs typeface="Arial" panose="020B0604020202020204" pitchFamily="34" charset="0"/>
              </a:rPr>
              <a:t>Committees are the tools boards use to get the work done.</a:t>
            </a:r>
            <a:br>
              <a:rPr lang="en-US"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31769592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7B74C-9BFA-4F70-A87A-8969DBDCAE85}"/>
              </a:ext>
            </a:extLst>
          </p:cNvPr>
          <p:cNvSpPr>
            <a:spLocks noGrp="1"/>
          </p:cNvSpPr>
          <p:nvPr>
            <p:ph type="title"/>
          </p:nvPr>
        </p:nvSpPr>
        <p:spPr>
          <a:xfrm>
            <a:off x="838200" y="107072"/>
            <a:ext cx="10515600" cy="1325563"/>
          </a:xfrm>
        </p:spPr>
        <p:txBody>
          <a:bodyPr>
            <a:normAutofit/>
          </a:bodyPr>
          <a:lstStyle/>
          <a:p>
            <a:pPr algn="ctr"/>
            <a:r>
              <a:rPr lang="en-US" b="1" dirty="0">
                <a:solidFill>
                  <a:srgbClr val="002060"/>
                </a:solidFill>
                <a:ea typeface="Open Sans" panose="020B0606030504020204" pitchFamily="34" charset="0"/>
              </a:rPr>
              <a:t>Why Committees are Essential</a:t>
            </a:r>
          </a:p>
        </p:txBody>
      </p:sp>
      <p:pic>
        <p:nvPicPr>
          <p:cNvPr id="8" name="Picture 7" descr="A group of people posing for a picture&#10;&#10;Description automatically generated">
            <a:extLst>
              <a:ext uri="{FF2B5EF4-FFF2-40B4-BE49-F238E27FC236}">
                <a16:creationId xmlns:a16="http://schemas.microsoft.com/office/drawing/2014/main" id="{47D24010-07D6-441D-9F59-C24F46D42833}"/>
              </a:ext>
            </a:extLst>
          </p:cNvPr>
          <p:cNvPicPr>
            <a:picLocks noChangeAspect="1"/>
          </p:cNvPicPr>
          <p:nvPr/>
        </p:nvPicPr>
        <p:blipFill rotWithShape="1">
          <a:blip r:embed="rId3"/>
          <a:srcRect t="4064" b="15936"/>
          <a:stretch/>
        </p:blipFill>
        <p:spPr>
          <a:xfrm>
            <a:off x="3260373" y="1264555"/>
            <a:ext cx="5143500" cy="5486373"/>
          </a:xfrm>
          <a:prstGeom prst="rect">
            <a:avLst/>
          </a:prstGeom>
        </p:spPr>
      </p:pic>
    </p:spTree>
    <p:extLst>
      <p:ext uri="{BB962C8B-B14F-4D97-AF65-F5344CB8AC3E}">
        <p14:creationId xmlns:p14="http://schemas.microsoft.com/office/powerpoint/2010/main" val="10302871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213" y="143899"/>
            <a:ext cx="10515600" cy="1325563"/>
          </a:xfrm>
        </p:spPr>
        <p:txBody>
          <a:bodyPr>
            <a:normAutofit/>
          </a:bodyPr>
          <a:lstStyle/>
          <a:p>
            <a:pPr algn="ctr"/>
            <a:r>
              <a:rPr lang="en-US" b="1" dirty="0">
                <a:solidFill>
                  <a:schemeClr val="tx2">
                    <a:lumMod val="75000"/>
                  </a:schemeClr>
                </a:solidFill>
                <a:ea typeface="Open Sans" panose="020B0606030504020204" pitchFamily="34" charset="0"/>
              </a:rPr>
              <a:t>Types of Committees</a:t>
            </a:r>
          </a:p>
        </p:txBody>
      </p:sp>
      <p:sp>
        <p:nvSpPr>
          <p:cNvPr id="3" name="Content Placeholder 2"/>
          <p:cNvSpPr>
            <a:spLocks noGrp="1"/>
          </p:cNvSpPr>
          <p:nvPr>
            <p:ph idx="1"/>
          </p:nvPr>
        </p:nvSpPr>
        <p:spPr>
          <a:xfrm>
            <a:off x="2733964" y="1600200"/>
            <a:ext cx="8911686" cy="5257800"/>
          </a:xfrm>
        </p:spPr>
        <p:txBody>
          <a:bodyPr>
            <a:noAutofit/>
          </a:bodyPr>
          <a:lstStyle/>
          <a:p>
            <a:pPr>
              <a:lnSpc>
                <a:spcPct val="150000"/>
              </a:lnSpc>
              <a:spcBef>
                <a:spcPts val="0"/>
              </a:spcBef>
              <a:buClr>
                <a:srgbClr val="C00000"/>
              </a:buClr>
              <a:buFont typeface="Arial" panose="020B0604020202020204" pitchFamily="34" charset="0"/>
              <a:buChar char="•"/>
            </a:pPr>
            <a:r>
              <a:rPr lang="en-US" sz="4400" dirty="0">
                <a:solidFill>
                  <a:schemeClr val="tx2">
                    <a:lumMod val="75000"/>
                  </a:schemeClr>
                </a:solidFill>
                <a:ea typeface="Open Sans" panose="020B0606030504020204" pitchFamily="34" charset="0"/>
              </a:rPr>
              <a:t>Standing Committees </a:t>
            </a:r>
          </a:p>
          <a:p>
            <a:pPr>
              <a:lnSpc>
                <a:spcPct val="150000"/>
              </a:lnSpc>
              <a:spcBef>
                <a:spcPts val="0"/>
              </a:spcBef>
              <a:buClr>
                <a:srgbClr val="C00000"/>
              </a:buClr>
              <a:buFont typeface="Arial" panose="020B0604020202020204" pitchFamily="34" charset="0"/>
              <a:buChar char="•"/>
            </a:pPr>
            <a:r>
              <a:rPr lang="en-US" sz="4400" dirty="0">
                <a:solidFill>
                  <a:schemeClr val="tx2">
                    <a:lumMod val="75000"/>
                  </a:schemeClr>
                </a:solidFill>
                <a:ea typeface="Open Sans" panose="020B0606030504020204" pitchFamily="34" charset="0"/>
              </a:rPr>
              <a:t>Program &amp; Service Committees </a:t>
            </a:r>
          </a:p>
          <a:p>
            <a:pPr>
              <a:lnSpc>
                <a:spcPct val="150000"/>
              </a:lnSpc>
              <a:spcBef>
                <a:spcPts val="0"/>
              </a:spcBef>
              <a:buClr>
                <a:srgbClr val="C00000"/>
              </a:buClr>
              <a:buFont typeface="Arial" panose="020B0604020202020204" pitchFamily="34" charset="0"/>
              <a:buChar char="•"/>
            </a:pPr>
            <a:r>
              <a:rPr lang="en-US" sz="4400" dirty="0">
                <a:solidFill>
                  <a:schemeClr val="tx2">
                    <a:lumMod val="75000"/>
                  </a:schemeClr>
                </a:solidFill>
                <a:ea typeface="Open Sans" panose="020B0606030504020204" pitchFamily="34" charset="0"/>
              </a:rPr>
              <a:t>Task Forces</a:t>
            </a:r>
            <a:endParaRPr lang="en-US" sz="4400" dirty="0">
              <a:ea typeface="Open Sans" panose="020B0606030504020204" pitchFamily="34" charset="0"/>
            </a:endParaRPr>
          </a:p>
          <a:p>
            <a:pPr>
              <a:lnSpc>
                <a:spcPct val="150000"/>
              </a:lnSpc>
              <a:spcBef>
                <a:spcPts val="0"/>
              </a:spcBef>
              <a:buFont typeface="Arial" panose="020B0604020202020204" pitchFamily="34" charset="0"/>
              <a:buChar char="•"/>
            </a:pPr>
            <a:endParaRPr lang="en-US" sz="4400" dirty="0">
              <a:ea typeface="Open Sans" panose="020B0606030504020204" pitchFamily="34" charset="0"/>
            </a:endParaRPr>
          </a:p>
        </p:txBody>
      </p:sp>
    </p:spTree>
    <p:extLst>
      <p:ext uri="{BB962C8B-B14F-4D97-AF65-F5344CB8AC3E}">
        <p14:creationId xmlns:p14="http://schemas.microsoft.com/office/powerpoint/2010/main" val="2355429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a:extLst>
              <a:ext uri="{FF2B5EF4-FFF2-40B4-BE49-F238E27FC236}">
                <a16:creationId xmlns:a16="http://schemas.microsoft.com/office/drawing/2014/main" id="{4FC7AA47-2ACD-434F-BDDD-396F2E2CC208}"/>
              </a:ext>
            </a:extLst>
          </p:cNvPr>
          <p:cNvSpPr txBox="1">
            <a:spLocks noChangeArrowheads="1"/>
          </p:cNvSpPr>
          <p:nvPr/>
        </p:nvSpPr>
        <p:spPr bwMode="auto">
          <a:xfrm>
            <a:off x="7246182" y="2169829"/>
            <a:ext cx="1371600" cy="914400"/>
          </a:xfrm>
          <a:prstGeom prst="rect">
            <a:avLst/>
          </a:prstGeom>
          <a:solidFill>
            <a:srgbClr val="CC0066"/>
          </a:solidFill>
          <a:ln w="9525">
            <a:solidFill>
              <a:srgbClr val="0033CC"/>
            </a:solidFill>
            <a:miter lim="800000"/>
            <a:headEnd/>
            <a:tailEnd/>
          </a:ln>
        </p:spPr>
        <p:txBody>
          <a:bodyPr lIns="0" tIns="0" rIns="0" b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Membership</a:t>
            </a:r>
          </a:p>
        </p:txBody>
      </p:sp>
      <p:sp>
        <p:nvSpPr>
          <p:cNvPr id="6149" name="Text Box 5">
            <a:extLst>
              <a:ext uri="{FF2B5EF4-FFF2-40B4-BE49-F238E27FC236}">
                <a16:creationId xmlns:a16="http://schemas.microsoft.com/office/drawing/2014/main" id="{EA67131C-D49D-4253-930D-BD221631D21A}"/>
              </a:ext>
            </a:extLst>
          </p:cNvPr>
          <p:cNvSpPr txBox="1">
            <a:spLocks noChangeArrowheads="1"/>
          </p:cNvSpPr>
          <p:nvPr/>
        </p:nvSpPr>
        <p:spPr bwMode="auto">
          <a:xfrm>
            <a:off x="1953375" y="2169829"/>
            <a:ext cx="1371600" cy="914400"/>
          </a:xfrm>
          <a:prstGeom prst="rect">
            <a:avLst/>
          </a:prstGeom>
          <a:solidFill>
            <a:srgbClr val="0066FF"/>
          </a:solidFill>
          <a:ln w="9525">
            <a:solidFill>
              <a:srgbClr val="0033CC"/>
            </a:solidFill>
            <a:miter lim="800000"/>
            <a:headEnd/>
            <a:tailEnd/>
          </a:ln>
        </p:spPr>
        <p:txBody>
          <a:bodyPr lIns="0" tIns="0" rIns="0" b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Business Development</a:t>
            </a:r>
          </a:p>
          <a:p>
            <a:pPr algn="ctr" eaLnBrk="1" hangingPunct="1"/>
            <a:endParaRPr lang="en-US" altLang="en-US" sz="15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150" name="Text Box 6">
            <a:extLst>
              <a:ext uri="{FF2B5EF4-FFF2-40B4-BE49-F238E27FC236}">
                <a16:creationId xmlns:a16="http://schemas.microsoft.com/office/drawing/2014/main" id="{7A21171C-19F8-46AB-AE9B-9973D99058CF}"/>
              </a:ext>
            </a:extLst>
          </p:cNvPr>
          <p:cNvSpPr txBox="1">
            <a:spLocks noChangeArrowheads="1"/>
          </p:cNvSpPr>
          <p:nvPr/>
        </p:nvSpPr>
        <p:spPr bwMode="auto">
          <a:xfrm>
            <a:off x="5550787" y="2169829"/>
            <a:ext cx="1371600" cy="914400"/>
          </a:xfrm>
          <a:prstGeom prst="rect">
            <a:avLst/>
          </a:prstGeom>
          <a:solidFill>
            <a:srgbClr val="FFFF99"/>
          </a:solidFill>
          <a:ln w="9525">
            <a:solidFill>
              <a:srgbClr val="0033CC"/>
            </a:solidFill>
            <a:miter lim="800000"/>
            <a:headEnd/>
            <a:tailEnd/>
          </a:ln>
        </p:spPr>
        <p:txBody>
          <a:bodyPr lIns="0" tIns="0" rIns="0" b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5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Training &amp; Development</a:t>
            </a:r>
          </a:p>
        </p:txBody>
      </p:sp>
      <p:sp>
        <p:nvSpPr>
          <p:cNvPr id="6151" name="Text Box 7">
            <a:extLst>
              <a:ext uri="{FF2B5EF4-FFF2-40B4-BE49-F238E27FC236}">
                <a16:creationId xmlns:a16="http://schemas.microsoft.com/office/drawing/2014/main" id="{D73923C8-88FB-44DD-B5BF-76C68251465C}"/>
              </a:ext>
            </a:extLst>
          </p:cNvPr>
          <p:cNvSpPr txBox="1">
            <a:spLocks noChangeArrowheads="1"/>
          </p:cNvSpPr>
          <p:nvPr/>
        </p:nvSpPr>
        <p:spPr bwMode="auto">
          <a:xfrm>
            <a:off x="7246182" y="3244749"/>
            <a:ext cx="1371600" cy="365125"/>
          </a:xfrm>
          <a:prstGeom prst="rect">
            <a:avLst/>
          </a:prstGeom>
          <a:solidFill>
            <a:srgbClr val="CC0066"/>
          </a:solidFill>
          <a:ln w="9525">
            <a:solidFill>
              <a:schemeClr val="hlink"/>
            </a:solidFill>
            <a:miter lim="800000"/>
            <a:headEnd/>
            <a:tailEnd/>
          </a:ln>
        </p:spPr>
        <p:txBody>
          <a:bodyPr lIns="0" tIns="0" rIns="0" b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Membership Development</a:t>
            </a:r>
          </a:p>
        </p:txBody>
      </p:sp>
      <p:sp>
        <p:nvSpPr>
          <p:cNvPr id="6154" name="Text Box 15">
            <a:extLst>
              <a:ext uri="{FF2B5EF4-FFF2-40B4-BE49-F238E27FC236}">
                <a16:creationId xmlns:a16="http://schemas.microsoft.com/office/drawing/2014/main" id="{0521B6EE-4C6C-4A56-BF2A-4DE8E3560382}"/>
              </a:ext>
            </a:extLst>
          </p:cNvPr>
          <p:cNvSpPr txBox="1">
            <a:spLocks noChangeArrowheads="1"/>
          </p:cNvSpPr>
          <p:nvPr/>
        </p:nvSpPr>
        <p:spPr bwMode="auto">
          <a:xfrm>
            <a:off x="5532901" y="4197229"/>
            <a:ext cx="1371600" cy="365125"/>
          </a:xfrm>
          <a:prstGeom prst="rect">
            <a:avLst/>
          </a:prstGeom>
          <a:solidFill>
            <a:srgbClr val="FFFF99"/>
          </a:solidFill>
          <a:ln w="9525">
            <a:solidFill>
              <a:schemeClr val="hlink"/>
            </a:solidFill>
            <a:miter lim="800000"/>
            <a:headEnd/>
            <a:tailEnd/>
          </a:ln>
        </p:spPr>
        <p:txBody>
          <a:bodyPr lIns="0" tIns="0" rIns="0" b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200" dirty="0">
                <a:solidFill>
                  <a:srgbClr val="002060"/>
                </a:solidFill>
                <a:latin typeface="Open Sans" panose="020B0606030504020204" pitchFamily="34" charset="0"/>
                <a:ea typeface="Open Sans" panose="020B0606030504020204" pitchFamily="34" charset="0"/>
                <a:cs typeface="Open Sans" panose="020B0606030504020204" pitchFamily="34" charset="0"/>
              </a:rPr>
              <a:t>Safety</a:t>
            </a:r>
          </a:p>
        </p:txBody>
      </p:sp>
      <p:sp>
        <p:nvSpPr>
          <p:cNvPr id="6155" name="Text Box 16">
            <a:extLst>
              <a:ext uri="{FF2B5EF4-FFF2-40B4-BE49-F238E27FC236}">
                <a16:creationId xmlns:a16="http://schemas.microsoft.com/office/drawing/2014/main" id="{BC8264E2-B3DD-4C6A-9077-04589AAC5E0D}"/>
              </a:ext>
            </a:extLst>
          </p:cNvPr>
          <p:cNvSpPr txBox="1">
            <a:spLocks noChangeArrowheads="1"/>
          </p:cNvSpPr>
          <p:nvPr/>
        </p:nvSpPr>
        <p:spPr bwMode="auto">
          <a:xfrm>
            <a:off x="1912661" y="4449234"/>
            <a:ext cx="1371600" cy="365125"/>
          </a:xfrm>
          <a:prstGeom prst="rect">
            <a:avLst/>
          </a:prstGeom>
          <a:solidFill>
            <a:srgbClr val="0066FF"/>
          </a:solidFill>
          <a:ln w="9525">
            <a:solidFill>
              <a:schemeClr val="hlink"/>
            </a:solidFill>
            <a:miter lim="800000"/>
            <a:headEnd/>
            <a:tailEnd/>
          </a:ln>
        </p:spPr>
        <p:txBody>
          <a:bodyPr lIns="0" tIns="0" rIns="0" b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Special Events </a:t>
            </a:r>
          </a:p>
        </p:txBody>
      </p:sp>
      <p:sp>
        <p:nvSpPr>
          <p:cNvPr id="6157" name="Text Box 19">
            <a:extLst>
              <a:ext uri="{FF2B5EF4-FFF2-40B4-BE49-F238E27FC236}">
                <a16:creationId xmlns:a16="http://schemas.microsoft.com/office/drawing/2014/main" id="{52D4EDFC-EE48-4D1F-8BEF-113E8F1D870B}"/>
              </a:ext>
            </a:extLst>
          </p:cNvPr>
          <p:cNvSpPr txBox="1">
            <a:spLocks noChangeArrowheads="1"/>
          </p:cNvSpPr>
          <p:nvPr/>
        </p:nvSpPr>
        <p:spPr bwMode="auto">
          <a:xfrm>
            <a:off x="4672906" y="1095609"/>
            <a:ext cx="3198813" cy="639762"/>
          </a:xfrm>
          <a:prstGeom prst="rect">
            <a:avLst/>
          </a:prstGeom>
          <a:solidFill>
            <a:srgbClr val="660066"/>
          </a:solidFill>
          <a:ln w="57150" cmpd="thickThin">
            <a:solidFill>
              <a:srgbClr val="660066"/>
            </a:solidFill>
            <a:miter lim="800000"/>
            <a:headEnd/>
            <a:tailEnd/>
          </a:ln>
        </p:spPr>
        <p:txBody>
          <a:bodyPr lIns="0" tIns="0" rIns="0" b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Board of Directors</a:t>
            </a:r>
          </a:p>
        </p:txBody>
      </p:sp>
      <p:sp>
        <p:nvSpPr>
          <p:cNvPr id="6158" name="Text Box 20">
            <a:extLst>
              <a:ext uri="{FF2B5EF4-FFF2-40B4-BE49-F238E27FC236}">
                <a16:creationId xmlns:a16="http://schemas.microsoft.com/office/drawing/2014/main" id="{28D5DEB1-38AC-46DD-9117-5C9DC8FF0364}"/>
              </a:ext>
            </a:extLst>
          </p:cNvPr>
          <p:cNvSpPr txBox="1">
            <a:spLocks noChangeArrowheads="1"/>
          </p:cNvSpPr>
          <p:nvPr/>
        </p:nvSpPr>
        <p:spPr bwMode="auto">
          <a:xfrm>
            <a:off x="3722781" y="3236506"/>
            <a:ext cx="1371600" cy="365125"/>
          </a:xfrm>
          <a:prstGeom prst="rect">
            <a:avLst/>
          </a:prstGeom>
          <a:solidFill>
            <a:srgbClr val="339966"/>
          </a:solidFill>
          <a:ln w="9525">
            <a:solidFill>
              <a:schemeClr val="hlink"/>
            </a:solidFill>
            <a:miter lim="800000"/>
            <a:headEnd/>
            <a:tailEnd/>
          </a:ln>
        </p:spPr>
        <p:txBody>
          <a:bodyPr lIns="0" tIns="0" rIns="0" b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Government Affairs</a:t>
            </a:r>
          </a:p>
        </p:txBody>
      </p:sp>
      <p:sp>
        <p:nvSpPr>
          <p:cNvPr id="6160" name="Text Box 22">
            <a:extLst>
              <a:ext uri="{FF2B5EF4-FFF2-40B4-BE49-F238E27FC236}">
                <a16:creationId xmlns:a16="http://schemas.microsoft.com/office/drawing/2014/main" id="{AEB2E7E2-BE63-424F-A744-66C5DA6F0F39}"/>
              </a:ext>
            </a:extLst>
          </p:cNvPr>
          <p:cNvSpPr txBox="1">
            <a:spLocks noChangeArrowheads="1"/>
          </p:cNvSpPr>
          <p:nvPr/>
        </p:nvSpPr>
        <p:spPr bwMode="auto">
          <a:xfrm>
            <a:off x="5541844" y="3241128"/>
            <a:ext cx="1371600" cy="365125"/>
          </a:xfrm>
          <a:prstGeom prst="rect">
            <a:avLst/>
          </a:prstGeom>
          <a:solidFill>
            <a:srgbClr val="FFFF99"/>
          </a:solidFill>
          <a:ln w="9525">
            <a:solidFill>
              <a:srgbClr val="002060"/>
            </a:solidFill>
            <a:miter lim="800000"/>
            <a:headEnd/>
            <a:tailEnd/>
          </a:ln>
        </p:spPr>
        <p:txBody>
          <a:bodyPr lIns="0" tIns="0" rIns="0" b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200" dirty="0">
                <a:solidFill>
                  <a:srgbClr val="002060"/>
                </a:solidFill>
                <a:latin typeface="Open Sans" panose="020B0606030504020204" pitchFamily="34" charset="0"/>
                <a:ea typeface="Open Sans" panose="020B0606030504020204" pitchFamily="34" charset="0"/>
                <a:cs typeface="Open Sans" panose="020B0606030504020204" pitchFamily="34" charset="0"/>
              </a:rPr>
              <a:t>Collegiate Student Chapter</a:t>
            </a:r>
          </a:p>
        </p:txBody>
      </p:sp>
      <p:sp>
        <p:nvSpPr>
          <p:cNvPr id="6165" name="Text Box 27">
            <a:extLst>
              <a:ext uri="{FF2B5EF4-FFF2-40B4-BE49-F238E27FC236}">
                <a16:creationId xmlns:a16="http://schemas.microsoft.com/office/drawing/2014/main" id="{9C09B5C3-C6C3-41B8-9123-21E32B1FB8D4}"/>
              </a:ext>
            </a:extLst>
          </p:cNvPr>
          <p:cNvSpPr txBox="1">
            <a:spLocks noChangeArrowheads="1"/>
          </p:cNvSpPr>
          <p:nvPr/>
        </p:nvSpPr>
        <p:spPr bwMode="auto">
          <a:xfrm>
            <a:off x="1953375" y="3245750"/>
            <a:ext cx="1371600" cy="365125"/>
          </a:xfrm>
          <a:prstGeom prst="rect">
            <a:avLst/>
          </a:prstGeom>
          <a:solidFill>
            <a:srgbClr val="0066FF"/>
          </a:solidFill>
          <a:ln w="9525">
            <a:solidFill>
              <a:schemeClr val="hlink"/>
            </a:solidFill>
            <a:miter lim="800000"/>
            <a:headEnd/>
            <a:tailEnd/>
          </a:ln>
        </p:spPr>
        <p:txBody>
          <a:bodyPr lIns="0" tIns="0" rIns="0" b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Excellence in Construction</a:t>
            </a:r>
          </a:p>
        </p:txBody>
      </p:sp>
      <p:sp>
        <p:nvSpPr>
          <p:cNvPr id="6166" name="Text Box 28">
            <a:extLst>
              <a:ext uri="{FF2B5EF4-FFF2-40B4-BE49-F238E27FC236}">
                <a16:creationId xmlns:a16="http://schemas.microsoft.com/office/drawing/2014/main" id="{4F02B2FB-EB59-47EA-807C-5E401029870D}"/>
              </a:ext>
            </a:extLst>
          </p:cNvPr>
          <p:cNvSpPr txBox="1">
            <a:spLocks noChangeArrowheads="1"/>
          </p:cNvSpPr>
          <p:nvPr/>
        </p:nvSpPr>
        <p:spPr bwMode="auto">
          <a:xfrm>
            <a:off x="3722781" y="2169829"/>
            <a:ext cx="1371600" cy="914400"/>
          </a:xfrm>
          <a:prstGeom prst="rect">
            <a:avLst/>
          </a:prstGeom>
          <a:solidFill>
            <a:srgbClr val="339966"/>
          </a:solidFill>
          <a:ln w="9525">
            <a:solidFill>
              <a:srgbClr val="0033CC"/>
            </a:solidFill>
            <a:miter lim="800000"/>
            <a:headEnd/>
            <a:tailEnd/>
          </a:ln>
        </p:spPr>
        <p:txBody>
          <a:bodyPr lIns="0" tIns="0" rIns="0" b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6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GovernmentAffairs</a:t>
            </a:r>
            <a:endParaRPr lang="en-US" alt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173" name="Rectangle 35">
            <a:extLst>
              <a:ext uri="{FF2B5EF4-FFF2-40B4-BE49-F238E27FC236}">
                <a16:creationId xmlns:a16="http://schemas.microsoft.com/office/drawing/2014/main" id="{C3465941-7728-4596-979F-926CD14CD664}"/>
              </a:ext>
            </a:extLst>
          </p:cNvPr>
          <p:cNvSpPr>
            <a:spLocks noChangeArrowheads="1"/>
          </p:cNvSpPr>
          <p:nvPr/>
        </p:nvSpPr>
        <p:spPr bwMode="auto">
          <a:xfrm>
            <a:off x="8992433" y="3844518"/>
            <a:ext cx="1371600" cy="438039"/>
          </a:xfrm>
          <a:prstGeom prst="rect">
            <a:avLst/>
          </a:prstGeom>
          <a:solidFill>
            <a:srgbClr val="6600CC"/>
          </a:solidFill>
          <a:ln w="9525">
            <a:solidFill>
              <a:srgbClr val="FF9933"/>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Nominations</a:t>
            </a:r>
          </a:p>
        </p:txBody>
      </p:sp>
      <p:sp>
        <p:nvSpPr>
          <p:cNvPr id="6174" name="Rectangle 36">
            <a:extLst>
              <a:ext uri="{FF2B5EF4-FFF2-40B4-BE49-F238E27FC236}">
                <a16:creationId xmlns:a16="http://schemas.microsoft.com/office/drawing/2014/main" id="{EF343D24-F494-445B-BC61-9880AC49F309}"/>
              </a:ext>
            </a:extLst>
          </p:cNvPr>
          <p:cNvSpPr>
            <a:spLocks noChangeArrowheads="1"/>
          </p:cNvSpPr>
          <p:nvPr/>
        </p:nvSpPr>
        <p:spPr bwMode="auto">
          <a:xfrm>
            <a:off x="8974571" y="3231884"/>
            <a:ext cx="1371600" cy="438039"/>
          </a:xfrm>
          <a:prstGeom prst="rect">
            <a:avLst/>
          </a:prstGeom>
          <a:solidFill>
            <a:srgbClr val="6600CC"/>
          </a:solidFill>
          <a:ln w="952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Finance/Audit</a:t>
            </a:r>
          </a:p>
        </p:txBody>
      </p:sp>
      <p:sp>
        <p:nvSpPr>
          <p:cNvPr id="6175" name="Rectangle 37">
            <a:extLst>
              <a:ext uri="{FF2B5EF4-FFF2-40B4-BE49-F238E27FC236}">
                <a16:creationId xmlns:a16="http://schemas.microsoft.com/office/drawing/2014/main" id="{FA4C49A8-188A-442D-A788-7F91102F4FDA}"/>
              </a:ext>
            </a:extLst>
          </p:cNvPr>
          <p:cNvSpPr>
            <a:spLocks noChangeArrowheads="1"/>
          </p:cNvSpPr>
          <p:nvPr/>
        </p:nvSpPr>
        <p:spPr bwMode="auto">
          <a:xfrm>
            <a:off x="5550787" y="3729688"/>
            <a:ext cx="1353714" cy="365125"/>
          </a:xfrm>
          <a:prstGeom prst="rect">
            <a:avLst/>
          </a:prstGeom>
          <a:solidFill>
            <a:srgbClr val="FFFF99"/>
          </a:solidFill>
          <a:ln w="9525">
            <a:solidFill>
              <a:schemeClr val="accent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dirty="0">
                <a:latin typeface="Open Sans" panose="020B0606030504020204" pitchFamily="34" charset="0"/>
                <a:ea typeface="Open Sans" panose="020B0606030504020204" pitchFamily="34" charset="0"/>
                <a:cs typeface="Open Sans" panose="020B0606030504020204" pitchFamily="34" charset="0"/>
              </a:rPr>
              <a:t>Outreach</a:t>
            </a:r>
          </a:p>
        </p:txBody>
      </p:sp>
      <p:sp>
        <p:nvSpPr>
          <p:cNvPr id="6181" name="Freeform 43">
            <a:extLst>
              <a:ext uri="{FF2B5EF4-FFF2-40B4-BE49-F238E27FC236}">
                <a16:creationId xmlns:a16="http://schemas.microsoft.com/office/drawing/2014/main" id="{A8F952FF-BEF9-4ACC-9AFD-CF7CEA8FD00A}"/>
              </a:ext>
            </a:extLst>
          </p:cNvPr>
          <p:cNvSpPr>
            <a:spLocks/>
          </p:cNvSpPr>
          <p:nvPr/>
        </p:nvSpPr>
        <p:spPr bwMode="auto">
          <a:xfrm>
            <a:off x="2652451" y="1808745"/>
            <a:ext cx="7278255" cy="315211"/>
          </a:xfrm>
          <a:custGeom>
            <a:avLst/>
            <a:gdLst>
              <a:gd name="T0" fmla="*/ 0 w 4176"/>
              <a:gd name="T1" fmla="*/ 2147483647 h 192"/>
              <a:gd name="T2" fmla="*/ 0 w 4176"/>
              <a:gd name="T3" fmla="*/ 2147483647 h 192"/>
              <a:gd name="T4" fmla="*/ 2147483647 w 4176"/>
              <a:gd name="T5" fmla="*/ 2147483647 h 192"/>
              <a:gd name="T6" fmla="*/ 2147483647 w 4176"/>
              <a:gd name="T7" fmla="*/ 2147483647 h 192"/>
              <a:gd name="T8" fmla="*/ 2147483647 w 4176"/>
              <a:gd name="T9" fmla="*/ 2147483647 h 192"/>
              <a:gd name="T10" fmla="*/ 2147483647 w 4176"/>
              <a:gd name="T11" fmla="*/ 2147483647 h 192"/>
              <a:gd name="T12" fmla="*/ 2147483647 w 4176"/>
              <a:gd name="T13" fmla="*/ 0 h 192"/>
              <a:gd name="T14" fmla="*/ 2147483647 w 4176"/>
              <a:gd name="T15" fmla="*/ 2147483647 h 192"/>
              <a:gd name="T16" fmla="*/ 2147483647 w 4176"/>
              <a:gd name="T17" fmla="*/ 2147483647 h 192"/>
              <a:gd name="T18" fmla="*/ 2147483647 w 4176"/>
              <a:gd name="T19" fmla="*/ 2147483647 h 192"/>
              <a:gd name="T20" fmla="*/ 2147483647 w 4176"/>
              <a:gd name="T21" fmla="*/ 2147483647 h 192"/>
              <a:gd name="T22" fmla="*/ 2147483647 w 4176"/>
              <a:gd name="T23" fmla="*/ 2147483647 h 192"/>
              <a:gd name="T24" fmla="*/ 2147483647 w 4176"/>
              <a:gd name="T25" fmla="*/ 2147483647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76"/>
              <a:gd name="T40" fmla="*/ 0 h 192"/>
              <a:gd name="T41" fmla="*/ 4176 w 4176"/>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76" h="192">
                <a:moveTo>
                  <a:pt x="0" y="192"/>
                </a:moveTo>
                <a:lnTo>
                  <a:pt x="0" y="96"/>
                </a:lnTo>
                <a:lnTo>
                  <a:pt x="1248" y="96"/>
                </a:lnTo>
                <a:lnTo>
                  <a:pt x="1248" y="192"/>
                </a:lnTo>
                <a:lnTo>
                  <a:pt x="1248" y="96"/>
                </a:lnTo>
                <a:lnTo>
                  <a:pt x="2064" y="96"/>
                </a:lnTo>
                <a:lnTo>
                  <a:pt x="2064" y="0"/>
                </a:lnTo>
                <a:lnTo>
                  <a:pt x="2064" y="96"/>
                </a:lnTo>
                <a:lnTo>
                  <a:pt x="2928" y="96"/>
                </a:lnTo>
                <a:lnTo>
                  <a:pt x="2928" y="192"/>
                </a:lnTo>
                <a:lnTo>
                  <a:pt x="2928" y="96"/>
                </a:lnTo>
                <a:lnTo>
                  <a:pt x="4176" y="96"/>
                </a:lnTo>
                <a:lnTo>
                  <a:pt x="4176" y="192"/>
                </a:ln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4" name="Text Box 9">
            <a:extLst>
              <a:ext uri="{FF2B5EF4-FFF2-40B4-BE49-F238E27FC236}">
                <a16:creationId xmlns:a16="http://schemas.microsoft.com/office/drawing/2014/main" id="{E0B474BE-7FC1-4229-B8C2-6A5118214A36}"/>
              </a:ext>
            </a:extLst>
          </p:cNvPr>
          <p:cNvSpPr txBox="1">
            <a:spLocks noChangeArrowheads="1"/>
          </p:cNvSpPr>
          <p:nvPr/>
        </p:nvSpPr>
        <p:spPr bwMode="auto">
          <a:xfrm>
            <a:off x="1912661" y="3844518"/>
            <a:ext cx="1371600" cy="365125"/>
          </a:xfrm>
          <a:prstGeom prst="rect">
            <a:avLst/>
          </a:prstGeom>
          <a:solidFill>
            <a:srgbClr val="0066FF"/>
          </a:solidFill>
          <a:ln w="9525">
            <a:solidFill>
              <a:schemeClr val="hlink"/>
            </a:solidFill>
            <a:miter lim="800000"/>
            <a:headEnd/>
            <a:tailEnd/>
          </a:ln>
        </p:spPr>
        <p:txBody>
          <a:bodyPr lIns="0" tIns="0" rIns="0" b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Programs</a:t>
            </a:r>
          </a:p>
        </p:txBody>
      </p:sp>
      <p:sp>
        <p:nvSpPr>
          <p:cNvPr id="43" name="Text Box 16">
            <a:extLst>
              <a:ext uri="{FF2B5EF4-FFF2-40B4-BE49-F238E27FC236}">
                <a16:creationId xmlns:a16="http://schemas.microsoft.com/office/drawing/2014/main" id="{B797F93E-F172-4F79-82B3-6D272AC970CB}"/>
              </a:ext>
            </a:extLst>
          </p:cNvPr>
          <p:cNvSpPr txBox="1">
            <a:spLocks noChangeArrowheads="1"/>
          </p:cNvSpPr>
          <p:nvPr/>
        </p:nvSpPr>
        <p:spPr bwMode="auto">
          <a:xfrm>
            <a:off x="5532901" y="5658930"/>
            <a:ext cx="1371600" cy="365125"/>
          </a:xfrm>
          <a:prstGeom prst="rect">
            <a:avLst/>
          </a:prstGeom>
          <a:solidFill>
            <a:srgbClr val="FFFF99"/>
          </a:solidFill>
          <a:ln w="9525">
            <a:solidFill>
              <a:schemeClr val="hlink"/>
            </a:solidFill>
            <a:miter lim="800000"/>
            <a:headEnd/>
            <a:tailEnd/>
          </a:ln>
        </p:spPr>
        <p:txBody>
          <a:bodyPr lIns="0" tIns="0" rIns="0" b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200" dirty="0">
                <a:solidFill>
                  <a:srgbClr val="002060"/>
                </a:solidFill>
                <a:latin typeface="Open Sans" panose="020B0606030504020204" pitchFamily="34" charset="0"/>
                <a:ea typeface="Open Sans" panose="020B0606030504020204" pitchFamily="34" charset="0"/>
                <a:cs typeface="Open Sans" panose="020B0606030504020204" pitchFamily="34" charset="0"/>
              </a:rPr>
              <a:t>Young Professional</a:t>
            </a:r>
          </a:p>
        </p:txBody>
      </p:sp>
      <p:sp>
        <p:nvSpPr>
          <p:cNvPr id="26" name="Text Box 3">
            <a:extLst>
              <a:ext uri="{FF2B5EF4-FFF2-40B4-BE49-F238E27FC236}">
                <a16:creationId xmlns:a16="http://schemas.microsoft.com/office/drawing/2014/main" id="{D97C61ED-4E15-42C9-987F-6F7A282C8261}"/>
              </a:ext>
            </a:extLst>
          </p:cNvPr>
          <p:cNvSpPr txBox="1">
            <a:spLocks noChangeArrowheads="1"/>
          </p:cNvSpPr>
          <p:nvPr/>
        </p:nvSpPr>
        <p:spPr bwMode="auto">
          <a:xfrm>
            <a:off x="9010295" y="2158595"/>
            <a:ext cx="1371600" cy="914400"/>
          </a:xfrm>
          <a:prstGeom prst="rect">
            <a:avLst/>
          </a:prstGeom>
          <a:solidFill>
            <a:srgbClr val="6600CC"/>
          </a:solidFill>
          <a:ln w="9525">
            <a:solidFill>
              <a:srgbClr val="0033CC"/>
            </a:solidFill>
            <a:miter lim="800000"/>
            <a:headEnd/>
            <a:tailEnd/>
          </a:ln>
        </p:spPr>
        <p:txBody>
          <a:bodyPr lIns="0" tIns="0" rIns="0" b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Governance</a:t>
            </a:r>
          </a:p>
        </p:txBody>
      </p:sp>
      <p:cxnSp>
        <p:nvCxnSpPr>
          <p:cNvPr id="4" name="Straight Connector 3">
            <a:extLst>
              <a:ext uri="{FF2B5EF4-FFF2-40B4-BE49-F238E27FC236}">
                <a16:creationId xmlns:a16="http://schemas.microsoft.com/office/drawing/2014/main" id="{220C8F3F-DB53-451E-966F-9B194B1AA278}"/>
              </a:ext>
            </a:extLst>
          </p:cNvPr>
          <p:cNvCxnSpPr>
            <a:cxnSpLocks/>
          </p:cNvCxnSpPr>
          <p:nvPr/>
        </p:nvCxnSpPr>
        <p:spPr>
          <a:xfrm>
            <a:off x="6254425" y="1966349"/>
            <a:ext cx="0" cy="127722"/>
          </a:xfrm>
          <a:prstGeom prst="line">
            <a:avLst/>
          </a:prstGeom>
          <a:ln w="4445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3B408139-CBDA-470E-AE5E-8E5F38C0B525}"/>
              </a:ext>
            </a:extLst>
          </p:cNvPr>
          <p:cNvSpPr txBox="1"/>
          <p:nvPr/>
        </p:nvSpPr>
        <p:spPr>
          <a:xfrm>
            <a:off x="2392219" y="240772"/>
            <a:ext cx="7426037" cy="584775"/>
          </a:xfrm>
          <a:prstGeom prst="rect">
            <a:avLst/>
          </a:prstGeom>
          <a:noFill/>
        </p:spPr>
        <p:txBody>
          <a:bodyPr wrap="square" rtlCol="0">
            <a:spAutoFit/>
          </a:bodyPr>
          <a:lstStyle/>
          <a:p>
            <a:pPr algn="ctr"/>
            <a:r>
              <a:rPr lang="en-US" sz="3200" b="1" dirty="0">
                <a:solidFill>
                  <a:srgbClr val="002060"/>
                </a:solidFill>
                <a:latin typeface="Arial" panose="020B0604020202020204" pitchFamily="34" charset="0"/>
                <a:ea typeface="Open Sans" panose="020B0606030504020204" pitchFamily="34" charset="0"/>
                <a:cs typeface="Arial" panose="020B0604020202020204" pitchFamily="34" charset="0"/>
              </a:rPr>
              <a:t>CFC ABC Organizational Chart 2024</a:t>
            </a:r>
          </a:p>
        </p:txBody>
      </p:sp>
      <p:sp>
        <p:nvSpPr>
          <p:cNvPr id="25" name="Text Box 20">
            <a:extLst>
              <a:ext uri="{FF2B5EF4-FFF2-40B4-BE49-F238E27FC236}">
                <a16:creationId xmlns:a16="http://schemas.microsoft.com/office/drawing/2014/main" id="{62962B3A-78F5-4064-8F36-EE2D36F709AD}"/>
              </a:ext>
            </a:extLst>
          </p:cNvPr>
          <p:cNvSpPr txBox="1">
            <a:spLocks noChangeArrowheads="1"/>
          </p:cNvSpPr>
          <p:nvPr/>
        </p:nvSpPr>
        <p:spPr bwMode="auto">
          <a:xfrm>
            <a:off x="3722781" y="3783629"/>
            <a:ext cx="1371600" cy="365125"/>
          </a:xfrm>
          <a:prstGeom prst="rect">
            <a:avLst/>
          </a:prstGeom>
          <a:solidFill>
            <a:srgbClr val="339966"/>
          </a:solidFill>
          <a:ln w="9525">
            <a:solidFill>
              <a:schemeClr val="hlink"/>
            </a:solidFill>
            <a:miter lim="800000"/>
            <a:headEnd/>
            <a:tailEnd/>
          </a:ln>
        </p:spPr>
        <p:txBody>
          <a:bodyPr lIns="0" tIns="0" rIns="0" b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PAC</a:t>
            </a:r>
          </a:p>
        </p:txBody>
      </p:sp>
      <p:sp>
        <p:nvSpPr>
          <p:cNvPr id="2" name="Text Box 20">
            <a:extLst>
              <a:ext uri="{FF2B5EF4-FFF2-40B4-BE49-F238E27FC236}">
                <a16:creationId xmlns:a16="http://schemas.microsoft.com/office/drawing/2014/main" id="{E0A926F7-8E85-56A1-991B-83E7226B7CB6}"/>
              </a:ext>
            </a:extLst>
          </p:cNvPr>
          <p:cNvSpPr txBox="1">
            <a:spLocks noChangeArrowheads="1"/>
          </p:cNvSpPr>
          <p:nvPr/>
        </p:nvSpPr>
        <p:spPr bwMode="auto">
          <a:xfrm>
            <a:off x="3722781" y="4330752"/>
            <a:ext cx="1371600" cy="365125"/>
          </a:xfrm>
          <a:prstGeom prst="rect">
            <a:avLst/>
          </a:prstGeom>
          <a:solidFill>
            <a:srgbClr val="339966"/>
          </a:solidFill>
          <a:ln w="9525">
            <a:solidFill>
              <a:schemeClr val="hlink"/>
            </a:solidFill>
            <a:miter lim="800000"/>
            <a:headEnd/>
            <a:tailEnd/>
          </a:ln>
        </p:spPr>
        <p:txBody>
          <a:bodyPr lIns="0" tIns="0" rIns="0" b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ABC of FL</a:t>
            </a:r>
          </a:p>
        </p:txBody>
      </p:sp>
      <p:sp>
        <p:nvSpPr>
          <p:cNvPr id="5" name="Rectangle 37">
            <a:extLst>
              <a:ext uri="{FF2B5EF4-FFF2-40B4-BE49-F238E27FC236}">
                <a16:creationId xmlns:a16="http://schemas.microsoft.com/office/drawing/2014/main" id="{20B6F77D-2C55-44C2-7741-F44032328407}"/>
              </a:ext>
            </a:extLst>
          </p:cNvPr>
          <p:cNvSpPr>
            <a:spLocks noChangeArrowheads="1"/>
          </p:cNvSpPr>
          <p:nvPr/>
        </p:nvSpPr>
        <p:spPr bwMode="auto">
          <a:xfrm>
            <a:off x="5532901" y="5179134"/>
            <a:ext cx="1353714" cy="365125"/>
          </a:xfrm>
          <a:prstGeom prst="rect">
            <a:avLst/>
          </a:prstGeom>
          <a:solidFill>
            <a:srgbClr val="FFFF99"/>
          </a:solidFill>
          <a:ln w="9525">
            <a:solidFill>
              <a:schemeClr val="accent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dirty="0">
                <a:latin typeface="Open Sans" panose="020B0606030504020204" pitchFamily="34" charset="0"/>
                <a:ea typeface="Open Sans" panose="020B0606030504020204" pitchFamily="34" charset="0"/>
                <a:cs typeface="Open Sans" panose="020B0606030504020204" pitchFamily="34" charset="0"/>
              </a:rPr>
              <a:t>Workforce</a:t>
            </a:r>
          </a:p>
        </p:txBody>
      </p:sp>
      <p:sp>
        <p:nvSpPr>
          <p:cNvPr id="6" name="Rectangle 37">
            <a:extLst>
              <a:ext uri="{FF2B5EF4-FFF2-40B4-BE49-F238E27FC236}">
                <a16:creationId xmlns:a16="http://schemas.microsoft.com/office/drawing/2014/main" id="{3E7E0792-71CB-928B-4704-2ACD0A488D1B}"/>
              </a:ext>
            </a:extLst>
          </p:cNvPr>
          <p:cNvSpPr>
            <a:spLocks noChangeArrowheads="1"/>
          </p:cNvSpPr>
          <p:nvPr/>
        </p:nvSpPr>
        <p:spPr bwMode="auto">
          <a:xfrm>
            <a:off x="5532901" y="4684392"/>
            <a:ext cx="1353714" cy="365125"/>
          </a:xfrm>
          <a:prstGeom prst="rect">
            <a:avLst/>
          </a:prstGeom>
          <a:solidFill>
            <a:srgbClr val="FFFF99"/>
          </a:solidFill>
          <a:ln w="9525">
            <a:solidFill>
              <a:schemeClr val="accent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dirty="0">
                <a:latin typeface="Open Sans" panose="020B0606030504020204" pitchFamily="34" charset="0"/>
                <a:ea typeface="Open Sans" panose="020B0606030504020204" pitchFamily="34" charset="0"/>
                <a:cs typeface="Open Sans" panose="020B0606030504020204" pitchFamily="34" charset="0"/>
              </a:rPr>
              <a:t>Training &amp;</a:t>
            </a:r>
          </a:p>
          <a:p>
            <a:pPr algn="ctr" eaLnBrk="1" hangingPunct="1"/>
            <a:r>
              <a:rPr lang="en-US" altLang="en-US" sz="1200" dirty="0">
                <a:latin typeface="Open Sans" panose="020B0606030504020204" pitchFamily="34" charset="0"/>
                <a:ea typeface="Open Sans" panose="020B0606030504020204" pitchFamily="34" charset="0"/>
                <a:cs typeface="Open Sans" panose="020B0606030504020204" pitchFamily="34" charset="0"/>
              </a:rPr>
              <a:t> Development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4700" y="687480"/>
            <a:ext cx="5605629" cy="994172"/>
          </a:xfrm>
        </p:spPr>
        <p:txBody>
          <a:bodyPr>
            <a:normAutofit/>
          </a:bodyPr>
          <a:lstStyle/>
          <a:p>
            <a:pPr algn="ctr"/>
            <a:r>
              <a:rPr lang="en-US" sz="4800" b="1" dirty="0">
                <a:solidFill>
                  <a:srgbClr val="339966"/>
                </a:solidFill>
                <a:ea typeface="Open Sans" panose="020B0606030504020204" pitchFamily="34" charset="0"/>
              </a:rPr>
              <a:t>Finances</a:t>
            </a:r>
          </a:p>
        </p:txBody>
      </p:sp>
      <p:sp>
        <p:nvSpPr>
          <p:cNvPr id="3" name="Content Placeholder 2"/>
          <p:cNvSpPr>
            <a:spLocks noGrp="1"/>
          </p:cNvSpPr>
          <p:nvPr>
            <p:ph idx="1"/>
          </p:nvPr>
        </p:nvSpPr>
        <p:spPr>
          <a:xfrm>
            <a:off x="2364700" y="1681653"/>
            <a:ext cx="5033221" cy="3788227"/>
          </a:xfrm>
        </p:spPr>
        <p:txBody>
          <a:bodyPr anchor="ctr">
            <a:normAutofit/>
          </a:bodyPr>
          <a:lstStyle/>
          <a:p>
            <a:pPr>
              <a:buClr>
                <a:srgbClr val="C00000"/>
              </a:buClr>
              <a:buFont typeface="Arial" panose="020B0604020202020204" pitchFamily="34" charset="0"/>
              <a:buChar char="•"/>
            </a:pPr>
            <a:r>
              <a:rPr lang="en-US" sz="4400" dirty="0">
                <a:ea typeface="Open Sans" panose="020B0606030504020204" pitchFamily="34" charset="0"/>
              </a:rPr>
              <a:t>Income</a:t>
            </a:r>
          </a:p>
          <a:p>
            <a:pPr>
              <a:buClr>
                <a:srgbClr val="C00000"/>
              </a:buClr>
              <a:buFont typeface="Arial" panose="020B0604020202020204" pitchFamily="34" charset="0"/>
              <a:buChar char="•"/>
            </a:pPr>
            <a:r>
              <a:rPr lang="en-US" sz="4400" dirty="0">
                <a:ea typeface="Open Sans" panose="020B0606030504020204" pitchFamily="34" charset="0"/>
              </a:rPr>
              <a:t>Expense</a:t>
            </a:r>
          </a:p>
          <a:p>
            <a:pPr>
              <a:buClr>
                <a:srgbClr val="C00000"/>
              </a:buClr>
              <a:buFont typeface="Arial" panose="020B0604020202020204" pitchFamily="34" charset="0"/>
              <a:buChar char="•"/>
            </a:pPr>
            <a:r>
              <a:rPr lang="en-US" sz="4400" dirty="0">
                <a:ea typeface="Open Sans" panose="020B0606030504020204" pitchFamily="34" charset="0"/>
              </a:rPr>
              <a:t>Financial Health</a:t>
            </a:r>
          </a:p>
        </p:txBody>
      </p:sp>
    </p:spTree>
    <p:extLst>
      <p:ext uri="{BB962C8B-B14F-4D97-AF65-F5344CB8AC3E}">
        <p14:creationId xmlns:p14="http://schemas.microsoft.com/office/powerpoint/2010/main" val="6456909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1B184-A7F9-45EF-B8AD-14FBAAA90A68}"/>
              </a:ext>
            </a:extLst>
          </p:cNvPr>
          <p:cNvSpPr>
            <a:spLocks noGrp="1"/>
          </p:cNvSpPr>
          <p:nvPr>
            <p:ph type="title"/>
          </p:nvPr>
        </p:nvSpPr>
        <p:spPr>
          <a:xfrm>
            <a:off x="2364700" y="687480"/>
            <a:ext cx="5605629" cy="994172"/>
          </a:xfrm>
        </p:spPr>
        <p:txBody>
          <a:bodyPr>
            <a:normAutofit/>
          </a:bodyPr>
          <a:lstStyle/>
          <a:p>
            <a:pPr algn="ctr"/>
            <a:r>
              <a:rPr lang="en-US" sz="4800" b="1" dirty="0">
                <a:solidFill>
                  <a:srgbClr val="339966"/>
                </a:solidFill>
                <a:ea typeface="Open Sans" panose="020B0606030504020204" pitchFamily="34" charset="0"/>
              </a:rPr>
              <a:t>Income</a:t>
            </a:r>
          </a:p>
        </p:txBody>
      </p:sp>
      <p:sp>
        <p:nvSpPr>
          <p:cNvPr id="3" name="Content Placeholder 2">
            <a:extLst>
              <a:ext uri="{FF2B5EF4-FFF2-40B4-BE49-F238E27FC236}">
                <a16:creationId xmlns:a16="http://schemas.microsoft.com/office/drawing/2014/main" id="{29EFDA60-D2B1-443E-861E-3C21D2EDB47F}"/>
              </a:ext>
            </a:extLst>
          </p:cNvPr>
          <p:cNvSpPr>
            <a:spLocks noGrp="1"/>
          </p:cNvSpPr>
          <p:nvPr>
            <p:ph idx="1"/>
          </p:nvPr>
        </p:nvSpPr>
        <p:spPr>
          <a:xfrm>
            <a:off x="2206447" y="1655923"/>
            <a:ext cx="6258823" cy="4245256"/>
          </a:xfrm>
        </p:spPr>
        <p:txBody>
          <a:bodyPr anchor="ctr">
            <a:normAutofit fontScale="92500" lnSpcReduction="10000"/>
          </a:bodyPr>
          <a:lstStyle/>
          <a:p>
            <a:pPr lvl="0">
              <a:buClr>
                <a:srgbClr val="C00000"/>
              </a:buClr>
              <a:buFont typeface="Arial" panose="020B0604020202020204" pitchFamily="34" charset="0"/>
              <a:buChar char="•"/>
            </a:pPr>
            <a:r>
              <a:rPr lang="en-US" sz="3200" dirty="0">
                <a:ea typeface="Open Sans" panose="020B0606030504020204" pitchFamily="34" charset="0"/>
              </a:rPr>
              <a:t>Membership dues</a:t>
            </a:r>
          </a:p>
          <a:p>
            <a:pPr lvl="0">
              <a:buClr>
                <a:srgbClr val="C00000"/>
              </a:buClr>
              <a:buFont typeface="Arial" panose="020B0604020202020204" pitchFamily="34" charset="0"/>
              <a:buChar char="•"/>
            </a:pPr>
            <a:r>
              <a:rPr lang="en-US" sz="3200" dirty="0">
                <a:ea typeface="Open Sans" panose="020B0606030504020204" pitchFamily="34" charset="0"/>
              </a:rPr>
              <a:t>Program fees</a:t>
            </a:r>
          </a:p>
          <a:p>
            <a:pPr lvl="0">
              <a:buClr>
                <a:srgbClr val="C00000"/>
              </a:buClr>
              <a:buFont typeface="Arial" panose="020B0604020202020204" pitchFamily="34" charset="0"/>
              <a:buChar char="•"/>
            </a:pPr>
            <a:r>
              <a:rPr lang="en-US" sz="3200" dirty="0">
                <a:ea typeface="Open Sans" panose="020B0606030504020204" pitchFamily="34" charset="0"/>
              </a:rPr>
              <a:t>Sponsorships</a:t>
            </a:r>
          </a:p>
          <a:p>
            <a:pPr lvl="0">
              <a:buClr>
                <a:srgbClr val="C00000"/>
              </a:buClr>
              <a:buFont typeface="Arial" panose="020B0604020202020204" pitchFamily="34" charset="0"/>
              <a:buChar char="•"/>
            </a:pPr>
            <a:r>
              <a:rPr lang="en-US" sz="3200" dirty="0">
                <a:ea typeface="Open Sans" panose="020B0606030504020204" pitchFamily="34" charset="0"/>
              </a:rPr>
              <a:t>Donations</a:t>
            </a:r>
          </a:p>
          <a:p>
            <a:pPr lvl="0">
              <a:buClr>
                <a:srgbClr val="C00000"/>
              </a:buClr>
              <a:buFont typeface="Arial" panose="020B0604020202020204" pitchFamily="34" charset="0"/>
              <a:buChar char="•"/>
            </a:pPr>
            <a:r>
              <a:rPr lang="en-US" sz="3200" dirty="0">
                <a:ea typeface="Open Sans" panose="020B0606030504020204" pitchFamily="34" charset="0"/>
              </a:rPr>
              <a:t>Fund raising activities</a:t>
            </a:r>
          </a:p>
          <a:p>
            <a:pPr lvl="0">
              <a:buClr>
                <a:srgbClr val="C00000"/>
              </a:buClr>
              <a:buFont typeface="Arial" panose="020B0604020202020204" pitchFamily="34" charset="0"/>
              <a:buChar char="•"/>
            </a:pPr>
            <a:r>
              <a:rPr lang="en-US" sz="3200" dirty="0">
                <a:ea typeface="Open Sans" panose="020B0606030504020204" pitchFamily="34" charset="0"/>
              </a:rPr>
              <a:t>Rentals and leasing income</a:t>
            </a:r>
          </a:p>
          <a:p>
            <a:pPr lvl="0">
              <a:buClr>
                <a:srgbClr val="C00000"/>
              </a:buClr>
              <a:buFont typeface="Arial" panose="020B0604020202020204" pitchFamily="34" charset="0"/>
              <a:buChar char="•"/>
            </a:pPr>
            <a:r>
              <a:rPr lang="en-US" sz="3200" dirty="0">
                <a:ea typeface="Open Sans" panose="020B0606030504020204" pitchFamily="34" charset="0"/>
              </a:rPr>
              <a:t>Product sales </a:t>
            </a:r>
          </a:p>
          <a:p>
            <a:pPr lvl="0">
              <a:buClr>
                <a:srgbClr val="C00000"/>
              </a:buClr>
              <a:buFont typeface="Arial" panose="020B0604020202020204" pitchFamily="34" charset="0"/>
              <a:buChar char="•"/>
            </a:pPr>
            <a:r>
              <a:rPr lang="en-US" sz="3200" dirty="0">
                <a:ea typeface="Open Sans" panose="020B0606030504020204" pitchFamily="34" charset="0"/>
              </a:rPr>
              <a:t>Investment income</a:t>
            </a:r>
          </a:p>
        </p:txBody>
      </p:sp>
    </p:spTree>
    <p:extLst>
      <p:ext uri="{BB962C8B-B14F-4D97-AF65-F5344CB8AC3E}">
        <p14:creationId xmlns:p14="http://schemas.microsoft.com/office/powerpoint/2010/main" val="363088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1B184-A7F9-45EF-B8AD-14FBAAA90A68}"/>
              </a:ext>
            </a:extLst>
          </p:cNvPr>
          <p:cNvSpPr>
            <a:spLocks noGrp="1"/>
          </p:cNvSpPr>
          <p:nvPr>
            <p:ph type="title"/>
          </p:nvPr>
        </p:nvSpPr>
        <p:spPr>
          <a:xfrm>
            <a:off x="2364700" y="687480"/>
            <a:ext cx="5605629" cy="994172"/>
          </a:xfrm>
        </p:spPr>
        <p:txBody>
          <a:bodyPr>
            <a:normAutofit fontScale="90000"/>
          </a:bodyPr>
          <a:lstStyle/>
          <a:p>
            <a:pPr algn="ctr"/>
            <a:r>
              <a:rPr lang="en-US" sz="4800" b="1" dirty="0">
                <a:solidFill>
                  <a:srgbClr val="339966"/>
                </a:solidFill>
                <a:ea typeface="Open Sans" panose="020B0606030504020204" pitchFamily="34" charset="0"/>
              </a:rPr>
              <a:t>Program Expenses</a:t>
            </a:r>
          </a:p>
        </p:txBody>
      </p:sp>
      <p:sp>
        <p:nvSpPr>
          <p:cNvPr id="3" name="Content Placeholder 2">
            <a:extLst>
              <a:ext uri="{FF2B5EF4-FFF2-40B4-BE49-F238E27FC236}">
                <a16:creationId xmlns:a16="http://schemas.microsoft.com/office/drawing/2014/main" id="{29EFDA60-D2B1-443E-861E-3C21D2EDB47F}"/>
              </a:ext>
            </a:extLst>
          </p:cNvPr>
          <p:cNvSpPr>
            <a:spLocks noGrp="1"/>
          </p:cNvSpPr>
          <p:nvPr>
            <p:ph idx="1"/>
          </p:nvPr>
        </p:nvSpPr>
        <p:spPr>
          <a:xfrm>
            <a:off x="2230116" y="1681652"/>
            <a:ext cx="7668027" cy="3418249"/>
          </a:xfrm>
        </p:spPr>
        <p:txBody>
          <a:bodyPr anchor="ctr">
            <a:normAutofit/>
          </a:bodyPr>
          <a:lstStyle/>
          <a:p>
            <a:pPr lvl="0">
              <a:buClr>
                <a:srgbClr val="C00000"/>
              </a:buClr>
              <a:buFont typeface="Arial" panose="020B0604020202020204" pitchFamily="34" charset="0"/>
              <a:buChar char="•"/>
            </a:pPr>
            <a:r>
              <a:rPr lang="en-US" sz="3200" dirty="0">
                <a:ea typeface="Open Sans" panose="020B0606030504020204" pitchFamily="34" charset="0"/>
              </a:rPr>
              <a:t>State and National dues</a:t>
            </a:r>
          </a:p>
          <a:p>
            <a:pPr lvl="0">
              <a:buClr>
                <a:srgbClr val="C00000"/>
              </a:buClr>
              <a:buFont typeface="Arial" panose="020B0604020202020204" pitchFamily="34" charset="0"/>
              <a:buChar char="•"/>
            </a:pPr>
            <a:r>
              <a:rPr lang="en-US" sz="3200" dirty="0">
                <a:ea typeface="Open Sans" panose="020B0606030504020204" pitchFamily="34" charset="0"/>
              </a:rPr>
              <a:t>Educational program expenses</a:t>
            </a:r>
          </a:p>
          <a:p>
            <a:pPr lvl="0">
              <a:buClr>
                <a:srgbClr val="C00000"/>
              </a:buClr>
              <a:buFont typeface="Arial" panose="020B0604020202020204" pitchFamily="34" charset="0"/>
              <a:buChar char="•"/>
            </a:pPr>
            <a:r>
              <a:rPr lang="en-US" sz="3200" dirty="0">
                <a:ea typeface="Open Sans" panose="020B0606030504020204" pitchFamily="34" charset="0"/>
              </a:rPr>
              <a:t>Meetings expenses</a:t>
            </a:r>
          </a:p>
          <a:p>
            <a:pPr lvl="0">
              <a:buClr>
                <a:srgbClr val="C00000"/>
              </a:buClr>
              <a:buFont typeface="Arial" panose="020B0604020202020204" pitchFamily="34" charset="0"/>
              <a:buChar char="•"/>
            </a:pPr>
            <a:r>
              <a:rPr lang="en-US" sz="3200" dirty="0">
                <a:ea typeface="Open Sans" panose="020B0606030504020204" pitchFamily="34" charset="0"/>
              </a:rPr>
              <a:t>Publication expenses</a:t>
            </a:r>
          </a:p>
          <a:p>
            <a:pPr>
              <a:buClr>
                <a:srgbClr val="C00000"/>
              </a:buClr>
              <a:buFont typeface="Arial" panose="020B0604020202020204" pitchFamily="34" charset="0"/>
              <a:buChar char="•"/>
            </a:pPr>
            <a:r>
              <a:rPr lang="en-US" sz="3200" dirty="0">
                <a:ea typeface="Open Sans" panose="020B0606030504020204" pitchFamily="34" charset="0"/>
              </a:rPr>
              <a:t>Cost of goods for resale</a:t>
            </a:r>
          </a:p>
        </p:txBody>
      </p:sp>
    </p:spTree>
    <p:extLst>
      <p:ext uri="{BB962C8B-B14F-4D97-AF65-F5344CB8AC3E}">
        <p14:creationId xmlns:p14="http://schemas.microsoft.com/office/powerpoint/2010/main" val="284044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1B184-A7F9-45EF-B8AD-14FBAAA90A68}"/>
              </a:ext>
            </a:extLst>
          </p:cNvPr>
          <p:cNvSpPr>
            <a:spLocks noGrp="1"/>
          </p:cNvSpPr>
          <p:nvPr>
            <p:ph type="title"/>
          </p:nvPr>
        </p:nvSpPr>
        <p:spPr>
          <a:xfrm>
            <a:off x="1759563" y="439783"/>
            <a:ext cx="9170566" cy="994172"/>
          </a:xfrm>
        </p:spPr>
        <p:txBody>
          <a:bodyPr>
            <a:noAutofit/>
          </a:bodyPr>
          <a:lstStyle/>
          <a:p>
            <a:pPr algn="ctr">
              <a:lnSpc>
                <a:spcPts val="4500"/>
              </a:lnSpc>
            </a:pPr>
            <a:r>
              <a:rPr lang="en-US" b="1" dirty="0">
                <a:solidFill>
                  <a:srgbClr val="339966"/>
                </a:solidFill>
                <a:ea typeface="Open Sans" panose="020B0606030504020204" pitchFamily="34" charset="0"/>
              </a:rPr>
              <a:t>General &amp;</a:t>
            </a:r>
            <a:br>
              <a:rPr lang="en-US" b="1" dirty="0">
                <a:solidFill>
                  <a:srgbClr val="339966"/>
                </a:solidFill>
                <a:ea typeface="Open Sans" panose="020B0606030504020204" pitchFamily="34" charset="0"/>
              </a:rPr>
            </a:br>
            <a:r>
              <a:rPr lang="en-US" b="1" dirty="0">
                <a:solidFill>
                  <a:srgbClr val="339966"/>
                </a:solidFill>
                <a:ea typeface="Open Sans" panose="020B0606030504020204" pitchFamily="34" charset="0"/>
              </a:rPr>
              <a:t>Administrative Expenses</a:t>
            </a:r>
          </a:p>
        </p:txBody>
      </p:sp>
      <p:sp>
        <p:nvSpPr>
          <p:cNvPr id="3" name="Content Placeholder 2">
            <a:extLst>
              <a:ext uri="{FF2B5EF4-FFF2-40B4-BE49-F238E27FC236}">
                <a16:creationId xmlns:a16="http://schemas.microsoft.com/office/drawing/2014/main" id="{29EFDA60-D2B1-443E-861E-3C21D2EDB47F}"/>
              </a:ext>
            </a:extLst>
          </p:cNvPr>
          <p:cNvSpPr>
            <a:spLocks noGrp="1"/>
          </p:cNvSpPr>
          <p:nvPr>
            <p:ph idx="1"/>
          </p:nvPr>
        </p:nvSpPr>
        <p:spPr>
          <a:xfrm>
            <a:off x="2205871" y="1681652"/>
            <a:ext cx="7748833" cy="4228954"/>
          </a:xfrm>
        </p:spPr>
        <p:txBody>
          <a:bodyPr anchor="ctr">
            <a:noAutofit/>
          </a:bodyPr>
          <a:lstStyle/>
          <a:p>
            <a:pPr lvl="0">
              <a:buClr>
                <a:srgbClr val="C00000"/>
              </a:buClr>
              <a:buFont typeface="Arial" panose="020B0604020202020204" pitchFamily="34" charset="0"/>
              <a:buChar char="•"/>
            </a:pPr>
            <a:r>
              <a:rPr lang="en-US" sz="3200" dirty="0">
                <a:ea typeface="Open Sans" panose="020B0606030504020204" pitchFamily="34" charset="0"/>
              </a:rPr>
              <a:t>Personnel</a:t>
            </a:r>
          </a:p>
          <a:p>
            <a:pPr lvl="0">
              <a:buClr>
                <a:srgbClr val="C00000"/>
              </a:buClr>
              <a:buFont typeface="Arial" panose="020B0604020202020204" pitchFamily="34" charset="0"/>
              <a:buChar char="•"/>
            </a:pPr>
            <a:r>
              <a:rPr lang="en-US" sz="3200" dirty="0">
                <a:ea typeface="Open Sans" panose="020B0606030504020204" pitchFamily="34" charset="0"/>
              </a:rPr>
              <a:t>Travel, Meetings &amp; Conferences</a:t>
            </a:r>
          </a:p>
          <a:p>
            <a:pPr lvl="0">
              <a:buClr>
                <a:srgbClr val="C00000"/>
              </a:buClr>
              <a:buFont typeface="Arial" panose="020B0604020202020204" pitchFamily="34" charset="0"/>
              <a:buChar char="•"/>
            </a:pPr>
            <a:r>
              <a:rPr lang="en-US" sz="3200" dirty="0">
                <a:ea typeface="Open Sans" panose="020B0606030504020204" pitchFamily="34" charset="0"/>
              </a:rPr>
              <a:t>Communications Expense</a:t>
            </a:r>
          </a:p>
          <a:p>
            <a:pPr lvl="0">
              <a:buClr>
                <a:srgbClr val="C00000"/>
              </a:buClr>
              <a:buFont typeface="Arial" panose="020B0604020202020204" pitchFamily="34" charset="0"/>
              <a:buChar char="•"/>
            </a:pPr>
            <a:r>
              <a:rPr lang="en-US" sz="3200" dirty="0">
                <a:ea typeface="Open Sans" panose="020B0606030504020204" pitchFamily="34" charset="0"/>
              </a:rPr>
              <a:t>Occupancy Expenses</a:t>
            </a:r>
          </a:p>
          <a:p>
            <a:pPr lvl="0">
              <a:buClr>
                <a:srgbClr val="C00000"/>
              </a:buClr>
              <a:buFont typeface="Arial" panose="020B0604020202020204" pitchFamily="34" charset="0"/>
              <a:buChar char="•"/>
            </a:pPr>
            <a:r>
              <a:rPr lang="en-US" sz="3200" dirty="0">
                <a:ea typeface="Open Sans" panose="020B0606030504020204" pitchFamily="34" charset="0"/>
              </a:rPr>
              <a:t>Office Expenses</a:t>
            </a:r>
          </a:p>
          <a:p>
            <a:pPr lvl="0">
              <a:buClr>
                <a:srgbClr val="C00000"/>
              </a:buClr>
              <a:buFont typeface="Arial" panose="020B0604020202020204" pitchFamily="34" charset="0"/>
              <a:buChar char="•"/>
            </a:pPr>
            <a:r>
              <a:rPr lang="en-US" sz="3200" dirty="0">
                <a:ea typeface="Open Sans" panose="020B0606030504020204" pitchFamily="34" charset="0"/>
              </a:rPr>
              <a:t>Other G&amp;A Expenses</a:t>
            </a:r>
          </a:p>
        </p:txBody>
      </p:sp>
    </p:spTree>
    <p:extLst>
      <p:ext uri="{BB962C8B-B14F-4D97-AF65-F5344CB8AC3E}">
        <p14:creationId xmlns:p14="http://schemas.microsoft.com/office/powerpoint/2010/main" val="147191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1B184-A7F9-45EF-B8AD-14FBAAA90A68}"/>
              </a:ext>
            </a:extLst>
          </p:cNvPr>
          <p:cNvSpPr>
            <a:spLocks noGrp="1"/>
          </p:cNvSpPr>
          <p:nvPr>
            <p:ph type="title"/>
          </p:nvPr>
        </p:nvSpPr>
        <p:spPr>
          <a:xfrm>
            <a:off x="2364700" y="687480"/>
            <a:ext cx="5605629" cy="994172"/>
          </a:xfrm>
        </p:spPr>
        <p:txBody>
          <a:bodyPr>
            <a:normAutofit/>
          </a:bodyPr>
          <a:lstStyle/>
          <a:p>
            <a:pPr algn="ctr"/>
            <a:r>
              <a:rPr lang="en-US" sz="4800" b="1" dirty="0">
                <a:solidFill>
                  <a:srgbClr val="339966"/>
                </a:solidFill>
                <a:ea typeface="Open Sans" panose="020B0606030504020204" pitchFamily="34" charset="0"/>
              </a:rPr>
              <a:t>Other Expenses</a:t>
            </a:r>
          </a:p>
        </p:txBody>
      </p:sp>
      <p:sp>
        <p:nvSpPr>
          <p:cNvPr id="3" name="Content Placeholder 2">
            <a:extLst>
              <a:ext uri="{FF2B5EF4-FFF2-40B4-BE49-F238E27FC236}">
                <a16:creationId xmlns:a16="http://schemas.microsoft.com/office/drawing/2014/main" id="{29EFDA60-D2B1-443E-861E-3C21D2EDB47F}"/>
              </a:ext>
            </a:extLst>
          </p:cNvPr>
          <p:cNvSpPr>
            <a:spLocks noGrp="1"/>
          </p:cNvSpPr>
          <p:nvPr>
            <p:ph idx="1"/>
          </p:nvPr>
        </p:nvSpPr>
        <p:spPr>
          <a:xfrm>
            <a:off x="2230117" y="1681652"/>
            <a:ext cx="6664502" cy="1883585"/>
          </a:xfrm>
        </p:spPr>
        <p:txBody>
          <a:bodyPr anchor="ctr">
            <a:noAutofit/>
          </a:bodyPr>
          <a:lstStyle/>
          <a:p>
            <a:pPr lvl="0">
              <a:buClr>
                <a:srgbClr val="C00000"/>
              </a:buClr>
              <a:buFont typeface="Arial" panose="020B0604020202020204" pitchFamily="34" charset="0"/>
              <a:buChar char="•"/>
            </a:pPr>
            <a:r>
              <a:rPr lang="en-US" sz="3200" dirty="0">
                <a:ea typeface="Open Sans" panose="020B0606030504020204" pitchFamily="34" charset="0"/>
              </a:rPr>
              <a:t>Depreciation</a:t>
            </a:r>
          </a:p>
          <a:p>
            <a:pPr lvl="0">
              <a:buClr>
                <a:srgbClr val="C00000"/>
              </a:buClr>
              <a:buFont typeface="Arial" panose="020B0604020202020204" pitchFamily="34" charset="0"/>
              <a:buChar char="•"/>
            </a:pPr>
            <a:r>
              <a:rPr lang="en-US" sz="3200" dirty="0">
                <a:ea typeface="Open Sans" panose="020B0606030504020204" pitchFamily="34" charset="0"/>
              </a:rPr>
              <a:t>Workforce Contributions</a:t>
            </a:r>
          </a:p>
          <a:p>
            <a:pPr lvl="0">
              <a:buClr>
                <a:srgbClr val="C00000"/>
              </a:buClr>
              <a:buFont typeface="Arial" panose="020B0604020202020204" pitchFamily="34" charset="0"/>
              <a:buChar char="•"/>
            </a:pPr>
            <a:endParaRPr lang="en-US" sz="3200" dirty="0">
              <a:ea typeface="Open Sans" panose="020B0606030504020204" pitchFamily="34" charset="0"/>
            </a:endParaRPr>
          </a:p>
        </p:txBody>
      </p:sp>
    </p:spTree>
    <p:extLst>
      <p:ext uri="{BB962C8B-B14F-4D97-AF65-F5344CB8AC3E}">
        <p14:creationId xmlns:p14="http://schemas.microsoft.com/office/powerpoint/2010/main" val="6087711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1B184-A7F9-45EF-B8AD-14FBAAA90A68}"/>
              </a:ext>
            </a:extLst>
          </p:cNvPr>
          <p:cNvSpPr>
            <a:spLocks noGrp="1"/>
          </p:cNvSpPr>
          <p:nvPr>
            <p:ph type="title"/>
          </p:nvPr>
        </p:nvSpPr>
        <p:spPr>
          <a:xfrm>
            <a:off x="2364700" y="687480"/>
            <a:ext cx="5605629" cy="994172"/>
          </a:xfrm>
        </p:spPr>
        <p:txBody>
          <a:bodyPr>
            <a:normAutofit/>
          </a:bodyPr>
          <a:lstStyle/>
          <a:p>
            <a:r>
              <a:rPr lang="en-US" sz="4800" b="1" dirty="0">
                <a:solidFill>
                  <a:srgbClr val="339966"/>
                </a:solidFill>
                <a:ea typeface="Open Sans" panose="020B0606030504020204" pitchFamily="34" charset="0"/>
              </a:rPr>
              <a:t>Financial Health</a:t>
            </a:r>
          </a:p>
        </p:txBody>
      </p:sp>
      <p:sp>
        <p:nvSpPr>
          <p:cNvPr id="3" name="Content Placeholder 2">
            <a:extLst>
              <a:ext uri="{FF2B5EF4-FFF2-40B4-BE49-F238E27FC236}">
                <a16:creationId xmlns:a16="http://schemas.microsoft.com/office/drawing/2014/main" id="{29EFDA60-D2B1-443E-861E-3C21D2EDB47F}"/>
              </a:ext>
            </a:extLst>
          </p:cNvPr>
          <p:cNvSpPr>
            <a:spLocks noGrp="1"/>
          </p:cNvSpPr>
          <p:nvPr>
            <p:ph idx="1"/>
          </p:nvPr>
        </p:nvSpPr>
        <p:spPr>
          <a:xfrm>
            <a:off x="2230117" y="1681652"/>
            <a:ext cx="6775338" cy="2369133"/>
          </a:xfrm>
        </p:spPr>
        <p:txBody>
          <a:bodyPr anchor="ctr">
            <a:noAutofit/>
          </a:bodyPr>
          <a:lstStyle/>
          <a:p>
            <a:pPr lvl="0">
              <a:buClr>
                <a:srgbClr val="C00000"/>
              </a:buClr>
              <a:buFont typeface="Arial" panose="020B0604020202020204" pitchFamily="34" charset="0"/>
              <a:buChar char="•"/>
            </a:pPr>
            <a:r>
              <a:rPr lang="en-US" sz="3200" dirty="0">
                <a:ea typeface="Open Sans" panose="020B0606030504020204" pitchFamily="34" charset="0"/>
              </a:rPr>
              <a:t>Profitability</a:t>
            </a:r>
          </a:p>
          <a:p>
            <a:pPr lvl="0">
              <a:buClr>
                <a:srgbClr val="C00000"/>
              </a:buClr>
              <a:buFont typeface="Arial" panose="020B0604020202020204" pitchFamily="34" charset="0"/>
              <a:buChar char="•"/>
            </a:pPr>
            <a:r>
              <a:rPr lang="en-US" sz="3200" dirty="0">
                <a:ea typeface="Open Sans" panose="020B0606030504020204" pitchFamily="34" charset="0"/>
              </a:rPr>
              <a:t>Assets &amp; Liability</a:t>
            </a:r>
          </a:p>
          <a:p>
            <a:pPr lvl="0">
              <a:buClr>
                <a:srgbClr val="C00000"/>
              </a:buClr>
              <a:buFont typeface="Arial" panose="020B0604020202020204" pitchFamily="34" charset="0"/>
              <a:buChar char="•"/>
            </a:pPr>
            <a:r>
              <a:rPr lang="en-US" sz="3200" dirty="0">
                <a:ea typeface="Open Sans" panose="020B0606030504020204" pitchFamily="34" charset="0"/>
              </a:rPr>
              <a:t>Membership Retention</a:t>
            </a:r>
          </a:p>
          <a:p>
            <a:pPr lvl="0">
              <a:buClr>
                <a:srgbClr val="C00000"/>
              </a:buClr>
              <a:buFont typeface="Arial" panose="020B0604020202020204" pitchFamily="34" charset="0"/>
              <a:buChar char="•"/>
            </a:pPr>
            <a:endParaRPr lang="en-US" sz="3200" dirty="0">
              <a:ea typeface="Open Sans" panose="020B0606030504020204" pitchFamily="34" charset="0"/>
            </a:endParaRPr>
          </a:p>
        </p:txBody>
      </p:sp>
    </p:spTree>
    <p:extLst>
      <p:ext uri="{BB962C8B-B14F-4D97-AF65-F5344CB8AC3E}">
        <p14:creationId xmlns:p14="http://schemas.microsoft.com/office/powerpoint/2010/main" val="222319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latin typeface="Arial" panose="020B0604020202020204" pitchFamily="34" charset="0"/>
                <a:cs typeface="Arial" panose="020B0604020202020204" pitchFamily="34" charset="0"/>
              </a:rPr>
              <a:t>Central Florida Chapter</a:t>
            </a:r>
          </a:p>
        </p:txBody>
      </p:sp>
      <p:sp>
        <p:nvSpPr>
          <p:cNvPr id="4" name="Content Placeholder 3">
            <a:extLst>
              <a:ext uri="{FF2B5EF4-FFF2-40B4-BE49-F238E27FC236}">
                <a16:creationId xmlns:a16="http://schemas.microsoft.com/office/drawing/2014/main" id="{C13CCEFD-8C52-F889-0562-CC1A35D900BA}"/>
              </a:ext>
            </a:extLst>
          </p:cNvPr>
          <p:cNvSpPr>
            <a:spLocks noGrp="1"/>
          </p:cNvSpPr>
          <p:nvPr>
            <p:ph idx="1"/>
          </p:nvPr>
        </p:nvSpPr>
        <p:spPr/>
        <p:txBody>
          <a:bodyPr/>
          <a:lstStyle/>
          <a:p>
            <a:endParaRPr lang="en-US" dirty="0"/>
          </a:p>
        </p:txBody>
      </p:sp>
      <p:sp>
        <p:nvSpPr>
          <p:cNvPr id="6" name="Content Placeholder 2"/>
          <p:cNvSpPr txBox="1">
            <a:spLocks/>
          </p:cNvSpPr>
          <p:nvPr/>
        </p:nvSpPr>
        <p:spPr bwMode="auto">
          <a:xfrm>
            <a:off x="883923" y="2285664"/>
            <a:ext cx="3521984" cy="3782328"/>
          </a:xfrm>
          <a:prstGeom prst="rect">
            <a:avLst/>
          </a:prstGeom>
          <a:noFill/>
          <a:ln w="9525">
            <a:noFill/>
            <a:miter lim="800000"/>
            <a:headEnd/>
            <a:tailEnd/>
          </a:ln>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txBody>
          <a:bodyPr vert="horz" wrap="square" lIns="108830" tIns="54416" rIns="108830" bIns="54416" numCol="1" anchor="t" anchorCtr="0" compatLnSpc="1">
            <a:prstTxWarp prst="textNoShape">
              <a:avLst/>
            </a:prstTxWarp>
          </a:bodyPr>
          <a:lstStyle>
            <a:lvl1pPr marL="0" indent="0" algn="l" defTabSz="649288" rtl="0" eaLnBrk="1" fontAlgn="base" hangingPunct="1">
              <a:spcBef>
                <a:spcPct val="20000"/>
              </a:spcBef>
              <a:spcAft>
                <a:spcPct val="0"/>
              </a:spcAft>
              <a:buClr>
                <a:srgbClr val="953735"/>
              </a:buClr>
              <a:buFontTx/>
              <a:buNone/>
              <a:defRPr sz="3600" kern="1200">
                <a:solidFill>
                  <a:schemeClr val="tx2"/>
                </a:solidFill>
                <a:latin typeface="+mn-lt"/>
                <a:ea typeface="ＭＳ Ｐゴシック" charset="-128"/>
                <a:cs typeface="ＭＳ Ｐゴシック" charset="-128"/>
              </a:defRPr>
            </a:lvl1pPr>
            <a:lvl2pPr marL="649288" indent="0" algn="l" defTabSz="649288" rtl="0" eaLnBrk="1" fontAlgn="base" hangingPunct="1">
              <a:spcBef>
                <a:spcPct val="20000"/>
              </a:spcBef>
              <a:spcAft>
                <a:spcPct val="0"/>
              </a:spcAft>
              <a:buClr>
                <a:srgbClr val="953735"/>
              </a:buClr>
              <a:buFontTx/>
              <a:buNone/>
              <a:defRPr sz="3100" kern="1200">
                <a:solidFill>
                  <a:schemeClr val="tx2"/>
                </a:solidFill>
                <a:latin typeface="+mn-lt"/>
                <a:ea typeface="ＭＳ Ｐゴシック" charset="-128"/>
                <a:cs typeface="+mn-cs"/>
              </a:defRPr>
            </a:lvl2pPr>
            <a:lvl3pPr marL="1301750" indent="0" algn="l" defTabSz="649288" rtl="0" eaLnBrk="1" fontAlgn="base" hangingPunct="1">
              <a:spcBef>
                <a:spcPct val="20000"/>
              </a:spcBef>
              <a:spcAft>
                <a:spcPct val="0"/>
              </a:spcAft>
              <a:buFontTx/>
              <a:buNone/>
              <a:defRPr sz="2800" kern="1200">
                <a:solidFill>
                  <a:schemeClr val="tx2"/>
                </a:solidFill>
                <a:latin typeface="+mn-lt"/>
                <a:ea typeface="ＭＳ Ｐゴシック" charset="-128"/>
                <a:cs typeface="+mn-cs"/>
              </a:defRPr>
            </a:lvl3pPr>
            <a:lvl4pPr marL="1951038" indent="0" algn="l" defTabSz="649288" rtl="0" eaLnBrk="1" fontAlgn="base" hangingPunct="1">
              <a:spcBef>
                <a:spcPct val="20000"/>
              </a:spcBef>
              <a:spcAft>
                <a:spcPct val="0"/>
              </a:spcAft>
              <a:buFontTx/>
              <a:buNone/>
              <a:defRPr sz="2800" kern="1200">
                <a:solidFill>
                  <a:schemeClr val="tx2"/>
                </a:solidFill>
                <a:latin typeface="+mn-lt"/>
                <a:ea typeface="ＭＳ Ｐゴシック" charset="-128"/>
                <a:cs typeface="+mn-cs"/>
              </a:defRPr>
            </a:lvl4pPr>
            <a:lvl5pPr marL="2601913" indent="0" algn="l" defTabSz="649288" rtl="0" eaLnBrk="1" fontAlgn="base" hangingPunct="1">
              <a:spcBef>
                <a:spcPct val="20000"/>
              </a:spcBef>
              <a:spcAft>
                <a:spcPct val="0"/>
              </a:spcAft>
              <a:buFontTx/>
              <a:buNone/>
              <a:defRPr sz="2800" kern="1200">
                <a:solidFill>
                  <a:schemeClr val="tx2"/>
                </a:solidFill>
                <a:latin typeface="+mn-lt"/>
                <a:ea typeface="ＭＳ Ｐゴシック" charset="-128"/>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pPr>
              <a:buFont typeface="Arial" pitchFamily="34" charset="0"/>
              <a:buChar char="•"/>
            </a:pPr>
            <a:r>
              <a:rPr lang="en-US" sz="3400" dirty="0">
                <a:latin typeface="Arial" panose="020B0604020202020204" pitchFamily="34" charset="0"/>
                <a:cs typeface="Arial" panose="020B0604020202020204" pitchFamily="34" charset="0"/>
              </a:rPr>
              <a:t> VOLUSIA</a:t>
            </a:r>
          </a:p>
          <a:p>
            <a:pPr>
              <a:buFont typeface="Arial" pitchFamily="34" charset="0"/>
              <a:buChar char="•"/>
            </a:pPr>
            <a:r>
              <a:rPr lang="en-US" sz="3400" dirty="0">
                <a:latin typeface="Arial" panose="020B0604020202020204" pitchFamily="34" charset="0"/>
                <a:cs typeface="Arial" panose="020B0604020202020204" pitchFamily="34" charset="0"/>
              </a:rPr>
              <a:t> SEMINOLE</a:t>
            </a:r>
          </a:p>
          <a:p>
            <a:pPr>
              <a:buFont typeface="Arial" pitchFamily="34" charset="0"/>
              <a:buChar char="•"/>
            </a:pPr>
            <a:r>
              <a:rPr lang="en-US" sz="3400" dirty="0">
                <a:latin typeface="Arial" panose="020B0604020202020204" pitchFamily="34" charset="0"/>
                <a:cs typeface="Arial" panose="020B0604020202020204" pitchFamily="34" charset="0"/>
              </a:rPr>
              <a:t> LAKE</a:t>
            </a:r>
          </a:p>
          <a:p>
            <a:pPr>
              <a:buFont typeface="Arial" pitchFamily="34" charset="0"/>
              <a:buChar char="•"/>
            </a:pPr>
            <a:r>
              <a:rPr lang="en-US" sz="3400" dirty="0">
                <a:latin typeface="Arial" panose="020B0604020202020204" pitchFamily="34" charset="0"/>
                <a:cs typeface="Arial" panose="020B0604020202020204" pitchFamily="34" charset="0"/>
              </a:rPr>
              <a:t> ORANGE</a:t>
            </a:r>
          </a:p>
          <a:p>
            <a:pPr>
              <a:buFont typeface="Arial" pitchFamily="34" charset="0"/>
              <a:buChar char="•"/>
            </a:pPr>
            <a:r>
              <a:rPr lang="en-US" sz="3400" dirty="0">
                <a:latin typeface="Arial" panose="020B0604020202020204" pitchFamily="34" charset="0"/>
                <a:cs typeface="Arial" panose="020B0604020202020204" pitchFamily="34" charset="0"/>
              </a:rPr>
              <a:t> OSCEOLA </a:t>
            </a:r>
          </a:p>
        </p:txBody>
      </p:sp>
      <p:grpSp>
        <p:nvGrpSpPr>
          <p:cNvPr id="3" name="Group 2"/>
          <p:cNvGrpSpPr/>
          <p:nvPr/>
        </p:nvGrpSpPr>
        <p:grpSpPr>
          <a:xfrm>
            <a:off x="883920" y="1279589"/>
            <a:ext cx="7955686" cy="4404878"/>
            <a:chOff x="320375" y="2336097"/>
            <a:chExt cx="7466304" cy="5514359"/>
          </a:xfrm>
        </p:grpSpPr>
        <p:pic>
          <p:nvPicPr>
            <p:cNvPr id="15364" name="Picture 4" descr="http://d-maps.com/m/america/usa/floride/floride/floride50.gif"/>
            <p:cNvPicPr>
              <a:picLocks noChangeAspect="1" noChangeArrowheads="1"/>
            </p:cNvPicPr>
            <p:nvPr/>
          </p:nvPicPr>
          <p:blipFill>
            <a:blip r:embed="rId3">
              <a:clrChange>
                <a:clrFrom>
                  <a:srgbClr val="FFFFFF"/>
                </a:clrFrom>
                <a:clrTo>
                  <a:srgbClr val="FFFFFF">
                    <a:alpha val="0"/>
                  </a:srgbClr>
                </a:clrTo>
              </a:clrChange>
            </a:blip>
            <a:srcRect l="5397" t="7302" r="2243" b="8454"/>
            <a:stretch>
              <a:fillRect/>
            </a:stretch>
          </p:blipFill>
          <p:spPr bwMode="auto">
            <a:xfrm>
              <a:off x="320375" y="2336097"/>
              <a:ext cx="7466304" cy="5514359"/>
            </a:xfrm>
            <a:prstGeom prst="rect">
              <a:avLst/>
            </a:prstGeom>
            <a:noFill/>
            <a:ln>
              <a:noFill/>
            </a:ln>
          </p:spPr>
        </p:pic>
        <p:sp>
          <p:nvSpPr>
            <p:cNvPr id="9" name="5-Point Star 8"/>
            <p:cNvSpPr/>
            <p:nvPr/>
          </p:nvSpPr>
          <p:spPr>
            <a:xfrm>
              <a:off x="6011242" y="4434105"/>
              <a:ext cx="134073" cy="134073"/>
            </a:xfrm>
            <a:prstGeom prst="star5">
              <a:avLst/>
            </a:prstGeom>
            <a:ln>
              <a:solidFill>
                <a:srgbClr val="80808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200"/>
            </a:p>
          </p:txBody>
        </p:sp>
        <p:sp>
          <p:nvSpPr>
            <p:cNvPr id="10" name="5-Point Star 9"/>
            <p:cNvSpPr/>
            <p:nvPr/>
          </p:nvSpPr>
          <p:spPr>
            <a:xfrm>
              <a:off x="6211551" y="4680427"/>
              <a:ext cx="134073" cy="134073"/>
            </a:xfrm>
            <a:prstGeom prst="star5">
              <a:avLst/>
            </a:prstGeom>
            <a:ln>
              <a:solidFill>
                <a:srgbClr val="80808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200"/>
            </a:p>
          </p:txBody>
        </p:sp>
        <p:sp>
          <p:nvSpPr>
            <p:cNvPr id="11" name="5-Point Star 10"/>
            <p:cNvSpPr/>
            <p:nvPr/>
          </p:nvSpPr>
          <p:spPr>
            <a:xfrm>
              <a:off x="6144515" y="4179746"/>
              <a:ext cx="134073" cy="134073"/>
            </a:xfrm>
            <a:prstGeom prst="star5">
              <a:avLst/>
            </a:prstGeom>
            <a:ln>
              <a:solidFill>
                <a:srgbClr val="80808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200"/>
            </a:p>
          </p:txBody>
        </p:sp>
        <p:sp>
          <p:nvSpPr>
            <p:cNvPr id="12" name="5-Point Star 11"/>
            <p:cNvSpPr/>
            <p:nvPr/>
          </p:nvSpPr>
          <p:spPr>
            <a:xfrm>
              <a:off x="5623723" y="4179746"/>
              <a:ext cx="134073" cy="134073"/>
            </a:xfrm>
            <a:prstGeom prst="star5">
              <a:avLst/>
            </a:prstGeom>
            <a:ln>
              <a:solidFill>
                <a:srgbClr val="80808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200"/>
            </a:p>
          </p:txBody>
        </p:sp>
        <p:sp>
          <p:nvSpPr>
            <p:cNvPr id="13" name="5-Point Star 12"/>
            <p:cNvSpPr/>
            <p:nvPr/>
          </p:nvSpPr>
          <p:spPr>
            <a:xfrm>
              <a:off x="6211552" y="3853360"/>
              <a:ext cx="134073" cy="134073"/>
            </a:xfrm>
            <a:prstGeom prst="star5">
              <a:avLst/>
            </a:prstGeom>
            <a:ln>
              <a:solidFill>
                <a:srgbClr val="80808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200"/>
            </a:p>
          </p:txBody>
        </p:sp>
        <p:grpSp>
          <p:nvGrpSpPr>
            <p:cNvPr id="18" name="Group 17"/>
            <p:cNvGrpSpPr/>
            <p:nvPr/>
          </p:nvGrpSpPr>
          <p:grpSpPr>
            <a:xfrm>
              <a:off x="5497610" y="3573900"/>
              <a:ext cx="1135018" cy="1724523"/>
              <a:chOff x="5483860" y="3550920"/>
              <a:chExt cx="982980" cy="1493520"/>
            </a:xfrm>
            <a:effectLst>
              <a:glow rad="63500">
                <a:srgbClr val="C00000">
                  <a:alpha val="40000"/>
                </a:srgbClr>
              </a:glow>
            </a:effectLst>
          </p:grpSpPr>
          <p:sp>
            <p:nvSpPr>
              <p:cNvPr id="14" name="Freeform 13"/>
              <p:cNvSpPr/>
              <p:nvPr/>
            </p:nvSpPr>
            <p:spPr>
              <a:xfrm>
                <a:off x="5483860" y="3550920"/>
                <a:ext cx="741680" cy="1165860"/>
              </a:xfrm>
              <a:custGeom>
                <a:avLst/>
                <a:gdLst>
                  <a:gd name="connsiteX0" fmla="*/ 718820 w 741680"/>
                  <a:gd name="connsiteY0" fmla="*/ 0 h 1165860"/>
                  <a:gd name="connsiteX1" fmla="*/ 703580 w 741680"/>
                  <a:gd name="connsiteY1" fmla="*/ 83820 h 1165860"/>
                  <a:gd name="connsiteX2" fmla="*/ 703580 w 741680"/>
                  <a:gd name="connsiteY2" fmla="*/ 129540 h 1165860"/>
                  <a:gd name="connsiteX3" fmla="*/ 474980 w 741680"/>
                  <a:gd name="connsiteY3" fmla="*/ 121920 h 1165860"/>
                  <a:gd name="connsiteX4" fmla="*/ 474980 w 741680"/>
                  <a:gd name="connsiteY4" fmla="*/ 30480 h 1165860"/>
                  <a:gd name="connsiteX5" fmla="*/ 337820 w 741680"/>
                  <a:gd name="connsiteY5" fmla="*/ 60960 h 1165860"/>
                  <a:gd name="connsiteX6" fmla="*/ 375920 w 741680"/>
                  <a:gd name="connsiteY6" fmla="*/ 137160 h 1165860"/>
                  <a:gd name="connsiteX7" fmla="*/ 406400 w 741680"/>
                  <a:gd name="connsiteY7" fmla="*/ 175260 h 1165860"/>
                  <a:gd name="connsiteX8" fmla="*/ 406400 w 741680"/>
                  <a:gd name="connsiteY8" fmla="*/ 213360 h 1165860"/>
                  <a:gd name="connsiteX9" fmla="*/ 368300 w 741680"/>
                  <a:gd name="connsiteY9" fmla="*/ 190500 h 1165860"/>
                  <a:gd name="connsiteX10" fmla="*/ 322580 w 741680"/>
                  <a:gd name="connsiteY10" fmla="*/ 190500 h 1165860"/>
                  <a:gd name="connsiteX11" fmla="*/ 299720 w 741680"/>
                  <a:gd name="connsiteY11" fmla="*/ 236220 h 1165860"/>
                  <a:gd name="connsiteX12" fmla="*/ 307340 w 741680"/>
                  <a:gd name="connsiteY12" fmla="*/ 259080 h 1165860"/>
                  <a:gd name="connsiteX13" fmla="*/ 284480 w 741680"/>
                  <a:gd name="connsiteY13" fmla="*/ 327660 h 1165860"/>
                  <a:gd name="connsiteX14" fmla="*/ 284480 w 741680"/>
                  <a:gd name="connsiteY14" fmla="*/ 373380 h 1165860"/>
                  <a:gd name="connsiteX15" fmla="*/ 40640 w 741680"/>
                  <a:gd name="connsiteY15" fmla="*/ 381000 h 1165860"/>
                  <a:gd name="connsiteX16" fmla="*/ 40640 w 741680"/>
                  <a:gd name="connsiteY16" fmla="*/ 906780 h 1165860"/>
                  <a:gd name="connsiteX17" fmla="*/ 78740 w 741680"/>
                  <a:gd name="connsiteY17" fmla="*/ 906780 h 1165860"/>
                  <a:gd name="connsiteX18" fmla="*/ 132080 w 741680"/>
                  <a:gd name="connsiteY18" fmla="*/ 883920 h 1165860"/>
                  <a:gd name="connsiteX19" fmla="*/ 162560 w 741680"/>
                  <a:gd name="connsiteY19" fmla="*/ 883920 h 1165860"/>
                  <a:gd name="connsiteX20" fmla="*/ 200660 w 741680"/>
                  <a:gd name="connsiteY20" fmla="*/ 891540 h 1165860"/>
                  <a:gd name="connsiteX21" fmla="*/ 223520 w 741680"/>
                  <a:gd name="connsiteY21" fmla="*/ 914400 h 1165860"/>
                  <a:gd name="connsiteX22" fmla="*/ 276860 w 741680"/>
                  <a:gd name="connsiteY22" fmla="*/ 906780 h 1165860"/>
                  <a:gd name="connsiteX23" fmla="*/ 292100 w 741680"/>
                  <a:gd name="connsiteY23" fmla="*/ 922020 h 1165860"/>
                  <a:gd name="connsiteX24" fmla="*/ 299720 w 741680"/>
                  <a:gd name="connsiteY24" fmla="*/ 960120 h 1165860"/>
                  <a:gd name="connsiteX25" fmla="*/ 322580 w 741680"/>
                  <a:gd name="connsiteY25" fmla="*/ 960120 h 1165860"/>
                  <a:gd name="connsiteX26" fmla="*/ 368300 w 741680"/>
                  <a:gd name="connsiteY26" fmla="*/ 990600 h 1165860"/>
                  <a:gd name="connsiteX27" fmla="*/ 383540 w 741680"/>
                  <a:gd name="connsiteY27" fmla="*/ 1021080 h 1165860"/>
                  <a:gd name="connsiteX28" fmla="*/ 398780 w 741680"/>
                  <a:gd name="connsiteY28" fmla="*/ 1043940 h 1165860"/>
                  <a:gd name="connsiteX29" fmla="*/ 421640 w 741680"/>
                  <a:gd name="connsiteY29" fmla="*/ 1043940 h 1165860"/>
                  <a:gd name="connsiteX30" fmla="*/ 421640 w 741680"/>
                  <a:gd name="connsiteY30" fmla="*/ 1082040 h 1165860"/>
                  <a:gd name="connsiteX31" fmla="*/ 436880 w 741680"/>
                  <a:gd name="connsiteY31" fmla="*/ 1082040 h 1165860"/>
                  <a:gd name="connsiteX32" fmla="*/ 467360 w 741680"/>
                  <a:gd name="connsiteY32" fmla="*/ 1097280 h 1165860"/>
                  <a:gd name="connsiteX33" fmla="*/ 490220 w 741680"/>
                  <a:gd name="connsiteY33" fmla="*/ 1112520 h 1165860"/>
                  <a:gd name="connsiteX34" fmla="*/ 551180 w 741680"/>
                  <a:gd name="connsiteY34" fmla="*/ 1158240 h 1165860"/>
                  <a:gd name="connsiteX35" fmla="*/ 505460 w 741680"/>
                  <a:gd name="connsiteY35" fmla="*/ 1158240 h 116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41680" h="1165860">
                    <a:moveTo>
                      <a:pt x="718820" y="0"/>
                    </a:moveTo>
                    <a:cubicBezTo>
                      <a:pt x="712470" y="31115"/>
                      <a:pt x="706120" y="62230"/>
                      <a:pt x="703580" y="83820"/>
                    </a:cubicBezTo>
                    <a:cubicBezTo>
                      <a:pt x="701040" y="105410"/>
                      <a:pt x="741680" y="123190"/>
                      <a:pt x="703580" y="129540"/>
                    </a:cubicBezTo>
                    <a:cubicBezTo>
                      <a:pt x="665480" y="135890"/>
                      <a:pt x="513080" y="138430"/>
                      <a:pt x="474980" y="121920"/>
                    </a:cubicBezTo>
                    <a:cubicBezTo>
                      <a:pt x="436880" y="105410"/>
                      <a:pt x="497840" y="40640"/>
                      <a:pt x="474980" y="30480"/>
                    </a:cubicBezTo>
                    <a:cubicBezTo>
                      <a:pt x="452120" y="20320"/>
                      <a:pt x="354330" y="43180"/>
                      <a:pt x="337820" y="60960"/>
                    </a:cubicBezTo>
                    <a:cubicBezTo>
                      <a:pt x="321310" y="78740"/>
                      <a:pt x="364490" y="118110"/>
                      <a:pt x="375920" y="137160"/>
                    </a:cubicBezTo>
                    <a:cubicBezTo>
                      <a:pt x="387350" y="156210"/>
                      <a:pt x="401320" y="162560"/>
                      <a:pt x="406400" y="175260"/>
                    </a:cubicBezTo>
                    <a:cubicBezTo>
                      <a:pt x="411480" y="187960"/>
                      <a:pt x="412750" y="210820"/>
                      <a:pt x="406400" y="213360"/>
                    </a:cubicBezTo>
                    <a:cubicBezTo>
                      <a:pt x="400050" y="215900"/>
                      <a:pt x="382270" y="194310"/>
                      <a:pt x="368300" y="190500"/>
                    </a:cubicBezTo>
                    <a:cubicBezTo>
                      <a:pt x="354330" y="186690"/>
                      <a:pt x="334010" y="182880"/>
                      <a:pt x="322580" y="190500"/>
                    </a:cubicBezTo>
                    <a:cubicBezTo>
                      <a:pt x="311150" y="198120"/>
                      <a:pt x="302260" y="224790"/>
                      <a:pt x="299720" y="236220"/>
                    </a:cubicBezTo>
                    <a:cubicBezTo>
                      <a:pt x="297180" y="247650"/>
                      <a:pt x="309880" y="243840"/>
                      <a:pt x="307340" y="259080"/>
                    </a:cubicBezTo>
                    <a:cubicBezTo>
                      <a:pt x="304800" y="274320"/>
                      <a:pt x="288290" y="308610"/>
                      <a:pt x="284480" y="327660"/>
                    </a:cubicBezTo>
                    <a:cubicBezTo>
                      <a:pt x="280670" y="346710"/>
                      <a:pt x="325120" y="364490"/>
                      <a:pt x="284480" y="373380"/>
                    </a:cubicBezTo>
                    <a:cubicBezTo>
                      <a:pt x="243840" y="382270"/>
                      <a:pt x="81280" y="292100"/>
                      <a:pt x="40640" y="381000"/>
                    </a:cubicBezTo>
                    <a:cubicBezTo>
                      <a:pt x="0" y="469900"/>
                      <a:pt x="34290" y="819150"/>
                      <a:pt x="40640" y="906780"/>
                    </a:cubicBezTo>
                    <a:cubicBezTo>
                      <a:pt x="46990" y="994410"/>
                      <a:pt x="63500" y="910590"/>
                      <a:pt x="78740" y="906780"/>
                    </a:cubicBezTo>
                    <a:cubicBezTo>
                      <a:pt x="93980" y="902970"/>
                      <a:pt x="118110" y="887730"/>
                      <a:pt x="132080" y="883920"/>
                    </a:cubicBezTo>
                    <a:cubicBezTo>
                      <a:pt x="146050" y="880110"/>
                      <a:pt x="151130" y="882650"/>
                      <a:pt x="162560" y="883920"/>
                    </a:cubicBezTo>
                    <a:cubicBezTo>
                      <a:pt x="173990" y="885190"/>
                      <a:pt x="190500" y="886460"/>
                      <a:pt x="200660" y="891540"/>
                    </a:cubicBezTo>
                    <a:cubicBezTo>
                      <a:pt x="210820" y="896620"/>
                      <a:pt x="210820" y="911860"/>
                      <a:pt x="223520" y="914400"/>
                    </a:cubicBezTo>
                    <a:cubicBezTo>
                      <a:pt x="236220" y="916940"/>
                      <a:pt x="265430" y="905510"/>
                      <a:pt x="276860" y="906780"/>
                    </a:cubicBezTo>
                    <a:cubicBezTo>
                      <a:pt x="288290" y="908050"/>
                      <a:pt x="288290" y="913130"/>
                      <a:pt x="292100" y="922020"/>
                    </a:cubicBezTo>
                    <a:cubicBezTo>
                      <a:pt x="295910" y="930910"/>
                      <a:pt x="294640" y="953770"/>
                      <a:pt x="299720" y="960120"/>
                    </a:cubicBezTo>
                    <a:cubicBezTo>
                      <a:pt x="304800" y="966470"/>
                      <a:pt x="311150" y="955040"/>
                      <a:pt x="322580" y="960120"/>
                    </a:cubicBezTo>
                    <a:cubicBezTo>
                      <a:pt x="334010" y="965200"/>
                      <a:pt x="358140" y="980440"/>
                      <a:pt x="368300" y="990600"/>
                    </a:cubicBezTo>
                    <a:cubicBezTo>
                      <a:pt x="378460" y="1000760"/>
                      <a:pt x="378460" y="1012190"/>
                      <a:pt x="383540" y="1021080"/>
                    </a:cubicBezTo>
                    <a:cubicBezTo>
                      <a:pt x="388620" y="1029970"/>
                      <a:pt x="392430" y="1040130"/>
                      <a:pt x="398780" y="1043940"/>
                    </a:cubicBezTo>
                    <a:cubicBezTo>
                      <a:pt x="405130" y="1047750"/>
                      <a:pt x="417830" y="1037590"/>
                      <a:pt x="421640" y="1043940"/>
                    </a:cubicBezTo>
                    <a:cubicBezTo>
                      <a:pt x="425450" y="1050290"/>
                      <a:pt x="419100" y="1075690"/>
                      <a:pt x="421640" y="1082040"/>
                    </a:cubicBezTo>
                    <a:cubicBezTo>
                      <a:pt x="424180" y="1088390"/>
                      <a:pt x="429260" y="1079500"/>
                      <a:pt x="436880" y="1082040"/>
                    </a:cubicBezTo>
                    <a:cubicBezTo>
                      <a:pt x="444500" y="1084580"/>
                      <a:pt x="458470" y="1092200"/>
                      <a:pt x="467360" y="1097280"/>
                    </a:cubicBezTo>
                    <a:cubicBezTo>
                      <a:pt x="476250" y="1102360"/>
                      <a:pt x="476250" y="1102360"/>
                      <a:pt x="490220" y="1112520"/>
                    </a:cubicBezTo>
                    <a:cubicBezTo>
                      <a:pt x="504190" y="1122680"/>
                      <a:pt x="548640" y="1150620"/>
                      <a:pt x="551180" y="1158240"/>
                    </a:cubicBezTo>
                    <a:cubicBezTo>
                      <a:pt x="553720" y="1165860"/>
                      <a:pt x="529590" y="1162050"/>
                      <a:pt x="505460" y="1158240"/>
                    </a:cubicBezTo>
                  </a:path>
                </a:pathLst>
              </a:custGeom>
              <a:ln>
                <a:solidFill>
                  <a:srgbClr val="80808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200"/>
              </a:p>
            </p:txBody>
          </p:sp>
          <p:sp>
            <p:nvSpPr>
              <p:cNvPr id="15" name="Freeform 14"/>
              <p:cNvSpPr/>
              <p:nvPr/>
            </p:nvSpPr>
            <p:spPr>
              <a:xfrm>
                <a:off x="5958840" y="4709160"/>
                <a:ext cx="228600" cy="327660"/>
              </a:xfrm>
              <a:custGeom>
                <a:avLst/>
                <a:gdLst>
                  <a:gd name="connsiteX0" fmla="*/ 53340 w 228600"/>
                  <a:gd name="connsiteY0" fmla="*/ 0 h 327660"/>
                  <a:gd name="connsiteX1" fmla="*/ 0 w 228600"/>
                  <a:gd name="connsiteY1" fmla="*/ 22860 h 327660"/>
                  <a:gd name="connsiteX2" fmla="*/ 53340 w 228600"/>
                  <a:gd name="connsiteY2" fmla="*/ 53340 h 327660"/>
                  <a:gd name="connsiteX3" fmla="*/ 137160 w 228600"/>
                  <a:gd name="connsiteY3" fmla="*/ 121920 h 327660"/>
                  <a:gd name="connsiteX4" fmla="*/ 129540 w 228600"/>
                  <a:gd name="connsiteY4" fmla="*/ 160020 h 327660"/>
                  <a:gd name="connsiteX5" fmla="*/ 190500 w 228600"/>
                  <a:gd name="connsiteY5" fmla="*/ 213360 h 327660"/>
                  <a:gd name="connsiteX6" fmla="*/ 205740 w 228600"/>
                  <a:gd name="connsiteY6" fmla="*/ 289560 h 327660"/>
                  <a:gd name="connsiteX7" fmla="*/ 228600 w 228600"/>
                  <a:gd name="connsiteY7" fmla="*/ 327660 h 32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327660">
                    <a:moveTo>
                      <a:pt x="53340" y="0"/>
                    </a:moveTo>
                    <a:cubicBezTo>
                      <a:pt x="26670" y="6985"/>
                      <a:pt x="0" y="13970"/>
                      <a:pt x="0" y="22860"/>
                    </a:cubicBezTo>
                    <a:cubicBezTo>
                      <a:pt x="0" y="31750"/>
                      <a:pt x="30480" y="36830"/>
                      <a:pt x="53340" y="53340"/>
                    </a:cubicBezTo>
                    <a:cubicBezTo>
                      <a:pt x="76200" y="69850"/>
                      <a:pt x="124460" y="104140"/>
                      <a:pt x="137160" y="121920"/>
                    </a:cubicBezTo>
                    <a:cubicBezTo>
                      <a:pt x="149860" y="139700"/>
                      <a:pt x="120650" y="144780"/>
                      <a:pt x="129540" y="160020"/>
                    </a:cubicBezTo>
                    <a:cubicBezTo>
                      <a:pt x="138430" y="175260"/>
                      <a:pt x="177800" y="191770"/>
                      <a:pt x="190500" y="213360"/>
                    </a:cubicBezTo>
                    <a:cubicBezTo>
                      <a:pt x="203200" y="234950"/>
                      <a:pt x="199390" y="270510"/>
                      <a:pt x="205740" y="289560"/>
                    </a:cubicBezTo>
                    <a:cubicBezTo>
                      <a:pt x="212090" y="308610"/>
                      <a:pt x="223520" y="318770"/>
                      <a:pt x="228600" y="327660"/>
                    </a:cubicBezTo>
                  </a:path>
                </a:pathLst>
              </a:custGeom>
              <a:ln>
                <a:solidFill>
                  <a:srgbClr val="80808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200"/>
              </a:p>
            </p:txBody>
          </p:sp>
          <p:sp>
            <p:nvSpPr>
              <p:cNvPr id="16" name="Freeform 15"/>
              <p:cNvSpPr/>
              <p:nvPr/>
            </p:nvSpPr>
            <p:spPr>
              <a:xfrm>
                <a:off x="6164580" y="3558540"/>
                <a:ext cx="302260" cy="1485900"/>
              </a:xfrm>
              <a:custGeom>
                <a:avLst/>
                <a:gdLst>
                  <a:gd name="connsiteX0" fmla="*/ 0 w 302260"/>
                  <a:gd name="connsiteY0" fmla="*/ 1478280 h 1485900"/>
                  <a:gd name="connsiteX1" fmla="*/ 152400 w 302260"/>
                  <a:gd name="connsiteY1" fmla="*/ 1478280 h 1485900"/>
                  <a:gd name="connsiteX2" fmla="*/ 251460 w 302260"/>
                  <a:gd name="connsiteY2" fmla="*/ 1478280 h 1485900"/>
                  <a:gd name="connsiteX3" fmla="*/ 236220 w 302260"/>
                  <a:gd name="connsiteY3" fmla="*/ 1432560 h 1485900"/>
                  <a:gd name="connsiteX4" fmla="*/ 236220 w 302260"/>
                  <a:gd name="connsiteY4" fmla="*/ 1402080 h 1485900"/>
                  <a:gd name="connsiteX5" fmla="*/ 251460 w 302260"/>
                  <a:gd name="connsiteY5" fmla="*/ 1303020 h 1485900"/>
                  <a:gd name="connsiteX6" fmla="*/ 236220 w 302260"/>
                  <a:gd name="connsiteY6" fmla="*/ 1211580 h 1485900"/>
                  <a:gd name="connsiteX7" fmla="*/ 251460 w 302260"/>
                  <a:gd name="connsiteY7" fmla="*/ 1028700 h 1485900"/>
                  <a:gd name="connsiteX8" fmla="*/ 251460 w 302260"/>
                  <a:gd name="connsiteY8" fmla="*/ 876300 h 1485900"/>
                  <a:gd name="connsiteX9" fmla="*/ 228600 w 302260"/>
                  <a:gd name="connsiteY9" fmla="*/ 822960 h 1485900"/>
                  <a:gd name="connsiteX10" fmla="*/ 228600 w 302260"/>
                  <a:gd name="connsiteY10" fmla="*/ 739140 h 1485900"/>
                  <a:gd name="connsiteX11" fmla="*/ 190500 w 302260"/>
                  <a:gd name="connsiteY11" fmla="*/ 708660 h 1485900"/>
                  <a:gd name="connsiteX12" fmla="*/ 152400 w 302260"/>
                  <a:gd name="connsiteY12" fmla="*/ 617220 h 1485900"/>
                  <a:gd name="connsiteX13" fmla="*/ 152400 w 302260"/>
                  <a:gd name="connsiteY13" fmla="*/ 563880 h 1485900"/>
                  <a:gd name="connsiteX14" fmla="*/ 160020 w 302260"/>
                  <a:gd name="connsiteY14" fmla="*/ 502920 h 1485900"/>
                  <a:gd name="connsiteX15" fmla="*/ 281940 w 302260"/>
                  <a:gd name="connsiteY15" fmla="*/ 495300 h 1485900"/>
                  <a:gd name="connsiteX16" fmla="*/ 281940 w 302260"/>
                  <a:gd name="connsiteY16" fmla="*/ 434340 h 1485900"/>
                  <a:gd name="connsiteX17" fmla="*/ 190500 w 302260"/>
                  <a:gd name="connsiteY17" fmla="*/ 320040 h 1485900"/>
                  <a:gd name="connsiteX18" fmla="*/ 129540 w 302260"/>
                  <a:gd name="connsiteY18" fmla="*/ 129540 h 1485900"/>
                  <a:gd name="connsiteX19" fmla="*/ 45720 w 302260"/>
                  <a:gd name="connsiteY19" fmla="*/ 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2260" h="1485900">
                    <a:moveTo>
                      <a:pt x="0" y="1478280"/>
                    </a:moveTo>
                    <a:lnTo>
                      <a:pt x="152400" y="1478280"/>
                    </a:lnTo>
                    <a:cubicBezTo>
                      <a:pt x="194310" y="1478280"/>
                      <a:pt x="237490" y="1485900"/>
                      <a:pt x="251460" y="1478280"/>
                    </a:cubicBezTo>
                    <a:cubicBezTo>
                      <a:pt x="265430" y="1470660"/>
                      <a:pt x="238760" y="1445260"/>
                      <a:pt x="236220" y="1432560"/>
                    </a:cubicBezTo>
                    <a:cubicBezTo>
                      <a:pt x="233680" y="1419860"/>
                      <a:pt x="233680" y="1423670"/>
                      <a:pt x="236220" y="1402080"/>
                    </a:cubicBezTo>
                    <a:cubicBezTo>
                      <a:pt x="238760" y="1380490"/>
                      <a:pt x="251460" y="1334770"/>
                      <a:pt x="251460" y="1303020"/>
                    </a:cubicBezTo>
                    <a:cubicBezTo>
                      <a:pt x="251460" y="1271270"/>
                      <a:pt x="236220" y="1257300"/>
                      <a:pt x="236220" y="1211580"/>
                    </a:cubicBezTo>
                    <a:cubicBezTo>
                      <a:pt x="236220" y="1165860"/>
                      <a:pt x="248920" y="1084580"/>
                      <a:pt x="251460" y="1028700"/>
                    </a:cubicBezTo>
                    <a:cubicBezTo>
                      <a:pt x="254000" y="972820"/>
                      <a:pt x="255270" y="910590"/>
                      <a:pt x="251460" y="876300"/>
                    </a:cubicBezTo>
                    <a:cubicBezTo>
                      <a:pt x="247650" y="842010"/>
                      <a:pt x="232410" y="845820"/>
                      <a:pt x="228600" y="822960"/>
                    </a:cubicBezTo>
                    <a:cubicBezTo>
                      <a:pt x="224790" y="800100"/>
                      <a:pt x="234950" y="758190"/>
                      <a:pt x="228600" y="739140"/>
                    </a:cubicBezTo>
                    <a:cubicBezTo>
                      <a:pt x="222250" y="720090"/>
                      <a:pt x="203200" y="728980"/>
                      <a:pt x="190500" y="708660"/>
                    </a:cubicBezTo>
                    <a:cubicBezTo>
                      <a:pt x="177800" y="688340"/>
                      <a:pt x="158750" y="641350"/>
                      <a:pt x="152400" y="617220"/>
                    </a:cubicBezTo>
                    <a:cubicBezTo>
                      <a:pt x="146050" y="593090"/>
                      <a:pt x="151130" y="582930"/>
                      <a:pt x="152400" y="563880"/>
                    </a:cubicBezTo>
                    <a:cubicBezTo>
                      <a:pt x="153670" y="544830"/>
                      <a:pt x="138430" y="514350"/>
                      <a:pt x="160020" y="502920"/>
                    </a:cubicBezTo>
                    <a:cubicBezTo>
                      <a:pt x="181610" y="491490"/>
                      <a:pt x="261620" y="506730"/>
                      <a:pt x="281940" y="495300"/>
                    </a:cubicBezTo>
                    <a:cubicBezTo>
                      <a:pt x="302260" y="483870"/>
                      <a:pt x="297180" y="463550"/>
                      <a:pt x="281940" y="434340"/>
                    </a:cubicBezTo>
                    <a:cubicBezTo>
                      <a:pt x="266700" y="405130"/>
                      <a:pt x="215900" y="370840"/>
                      <a:pt x="190500" y="320040"/>
                    </a:cubicBezTo>
                    <a:cubicBezTo>
                      <a:pt x="165100" y="269240"/>
                      <a:pt x="153670" y="182880"/>
                      <a:pt x="129540" y="129540"/>
                    </a:cubicBezTo>
                    <a:cubicBezTo>
                      <a:pt x="105410" y="76200"/>
                      <a:pt x="45720" y="0"/>
                      <a:pt x="45720" y="0"/>
                    </a:cubicBezTo>
                  </a:path>
                </a:pathLst>
              </a:custGeom>
              <a:ln>
                <a:solidFill>
                  <a:srgbClr val="80808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200"/>
              </a:p>
            </p:txBody>
          </p:sp>
        </p:grpSp>
      </p:grpSp>
    </p:spTree>
    <p:extLst>
      <p:ext uri="{BB962C8B-B14F-4D97-AF65-F5344CB8AC3E}">
        <p14:creationId xmlns:p14="http://schemas.microsoft.com/office/powerpoint/2010/main" val="31034699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1B184-A7F9-45EF-B8AD-14FBAAA90A68}"/>
              </a:ext>
            </a:extLst>
          </p:cNvPr>
          <p:cNvSpPr>
            <a:spLocks noGrp="1"/>
          </p:cNvSpPr>
          <p:nvPr>
            <p:ph type="title"/>
          </p:nvPr>
        </p:nvSpPr>
        <p:spPr>
          <a:xfrm>
            <a:off x="2364700" y="687480"/>
            <a:ext cx="5605629" cy="994172"/>
          </a:xfrm>
        </p:spPr>
        <p:txBody>
          <a:bodyPr>
            <a:normAutofit/>
          </a:bodyPr>
          <a:lstStyle/>
          <a:p>
            <a:r>
              <a:rPr lang="en-US" sz="4800" b="1" dirty="0">
                <a:solidFill>
                  <a:srgbClr val="339966"/>
                </a:solidFill>
                <a:latin typeface="Open Sans" panose="020B0606030504020204" pitchFamily="34" charset="0"/>
                <a:ea typeface="Open Sans" panose="020B0606030504020204" pitchFamily="34" charset="0"/>
                <a:cs typeface="Open Sans" panose="020B0606030504020204" pitchFamily="34" charset="0"/>
              </a:rPr>
              <a:t>Profitability</a:t>
            </a:r>
          </a:p>
        </p:txBody>
      </p:sp>
      <p:sp>
        <p:nvSpPr>
          <p:cNvPr id="3" name="Content Placeholder 2">
            <a:extLst>
              <a:ext uri="{FF2B5EF4-FFF2-40B4-BE49-F238E27FC236}">
                <a16:creationId xmlns:a16="http://schemas.microsoft.com/office/drawing/2014/main" id="{29EFDA60-D2B1-443E-861E-3C21D2EDB47F}"/>
              </a:ext>
            </a:extLst>
          </p:cNvPr>
          <p:cNvSpPr>
            <a:spLocks noGrp="1"/>
          </p:cNvSpPr>
          <p:nvPr>
            <p:ph idx="1"/>
          </p:nvPr>
        </p:nvSpPr>
        <p:spPr>
          <a:xfrm>
            <a:off x="2230117" y="1681652"/>
            <a:ext cx="6867701" cy="3232094"/>
          </a:xfrm>
        </p:spPr>
        <p:txBody>
          <a:bodyPr anchor="ctr">
            <a:noAutofit/>
          </a:bodyPr>
          <a:lstStyle/>
          <a:p>
            <a:pPr>
              <a:buClr>
                <a:srgbClr val="C00000"/>
              </a:buClr>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Non-profit is a tax status</a:t>
            </a:r>
          </a:p>
          <a:p>
            <a:pPr>
              <a:buClr>
                <a:srgbClr val="C00000"/>
              </a:buClr>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Break even or surplus</a:t>
            </a:r>
          </a:p>
          <a:p>
            <a:pPr>
              <a:buClr>
                <a:srgbClr val="C00000"/>
              </a:buClr>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Balanced budget</a:t>
            </a:r>
          </a:p>
          <a:p>
            <a:pPr lvl="0">
              <a:buClr>
                <a:srgbClr val="C00000"/>
              </a:buClr>
              <a:buFont typeface="Arial" panose="020B0604020202020204" pitchFamily="34" charset="0"/>
              <a:buChar char="•"/>
            </a:pP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872967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2008472" y="1241035"/>
            <a:ext cx="8209343" cy="738594"/>
          </a:xfrm>
        </p:spPr>
        <p:txBody>
          <a:bodyPr anchor="t">
            <a:normAutofit fontScale="90000"/>
          </a:bodyPr>
          <a:lstStyle/>
          <a:p>
            <a:pPr algn="ctr">
              <a:lnSpc>
                <a:spcPct val="90000"/>
              </a:lnSpc>
            </a:pPr>
            <a:r>
              <a:rPr lang="en-US" sz="4800" b="1" dirty="0">
                <a:solidFill>
                  <a:srgbClr val="002060"/>
                </a:solidFill>
                <a:ea typeface="Open Sans" panose="020B0606030504020204" pitchFamily="34" charset="0"/>
              </a:rPr>
              <a:t>Board Member Success</a:t>
            </a:r>
          </a:p>
        </p:txBody>
      </p:sp>
      <p:pic>
        <p:nvPicPr>
          <p:cNvPr id="8" name="Picture 7" descr="A picture containing drawing&#10;&#10;Description automatically generated">
            <a:extLst>
              <a:ext uri="{FF2B5EF4-FFF2-40B4-BE49-F238E27FC236}">
                <a16:creationId xmlns:a16="http://schemas.microsoft.com/office/drawing/2014/main" id="{A583BA20-6A9B-4D60-9C9E-2B97335D9DE6}"/>
              </a:ext>
            </a:extLst>
          </p:cNvPr>
          <p:cNvPicPr>
            <a:picLocks noChangeAspect="1"/>
          </p:cNvPicPr>
          <p:nvPr/>
        </p:nvPicPr>
        <p:blipFill>
          <a:blip r:embed="rId2"/>
          <a:stretch>
            <a:fillRect/>
          </a:stretch>
        </p:blipFill>
        <p:spPr>
          <a:xfrm>
            <a:off x="4336307" y="2835851"/>
            <a:ext cx="3779332" cy="1560945"/>
          </a:xfrm>
          <a:prstGeom prst="rect">
            <a:avLst/>
          </a:prstGeom>
        </p:spPr>
      </p:pic>
    </p:spTree>
    <p:extLst>
      <p:ext uri="{BB962C8B-B14F-4D97-AF65-F5344CB8AC3E}">
        <p14:creationId xmlns:p14="http://schemas.microsoft.com/office/powerpoint/2010/main" val="35457642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8"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E1B3003D-9E0D-4BE2-88C2-8690611071C4}"/>
              </a:ext>
            </a:extLst>
          </p:cNvPr>
          <p:cNvSpPr>
            <a:spLocks noGrp="1"/>
          </p:cNvSpPr>
          <p:nvPr>
            <p:ph type="title"/>
          </p:nvPr>
        </p:nvSpPr>
        <p:spPr>
          <a:xfrm>
            <a:off x="1047280" y="759805"/>
            <a:ext cx="10306520" cy="1325563"/>
          </a:xfrm>
        </p:spPr>
        <p:txBody>
          <a:bodyPr vert="horz" lIns="91440" tIns="45720" rIns="91440" bIns="45720" rtlCol="0" anchor="ctr">
            <a:normAutofit/>
          </a:bodyPr>
          <a:lstStyle/>
          <a:p>
            <a:pPr algn="ctr"/>
            <a:r>
              <a:rPr lang="en-US" sz="4000" b="1" kern="1200" dirty="0">
                <a:solidFill>
                  <a:srgbClr val="FFFFFF"/>
                </a:solidFill>
              </a:rPr>
              <a:t>Board Member Success | Final Thoughts</a:t>
            </a:r>
          </a:p>
        </p:txBody>
      </p:sp>
      <p:pic>
        <p:nvPicPr>
          <p:cNvPr id="10" name="Picture 9" descr="A picture containing drawing&#10;&#10;Description automatically generated">
            <a:extLst>
              <a:ext uri="{FF2B5EF4-FFF2-40B4-BE49-F238E27FC236}">
                <a16:creationId xmlns:a16="http://schemas.microsoft.com/office/drawing/2014/main" id="{8955455C-7A06-417F-A14D-C4B26A329894}"/>
              </a:ext>
            </a:extLst>
          </p:cNvPr>
          <p:cNvPicPr>
            <a:picLocks noChangeAspect="1"/>
          </p:cNvPicPr>
          <p:nvPr/>
        </p:nvPicPr>
        <p:blipFill>
          <a:blip r:embed="rId3"/>
          <a:stretch>
            <a:fillRect/>
          </a:stretch>
        </p:blipFill>
        <p:spPr>
          <a:xfrm>
            <a:off x="1448653" y="3076028"/>
            <a:ext cx="3209779" cy="1324033"/>
          </a:xfrm>
          <a:prstGeom prst="rect">
            <a:avLst/>
          </a:prstGeom>
        </p:spPr>
      </p:pic>
      <p:sp>
        <p:nvSpPr>
          <p:cNvPr id="3" name="Content Placeholder 2">
            <a:extLst>
              <a:ext uri="{FF2B5EF4-FFF2-40B4-BE49-F238E27FC236}">
                <a16:creationId xmlns:a16="http://schemas.microsoft.com/office/drawing/2014/main" id="{FC2C5FB6-F221-4243-ADFE-37D58050F199}"/>
              </a:ext>
            </a:extLst>
          </p:cNvPr>
          <p:cNvSpPr>
            <a:spLocks noGrp="1"/>
          </p:cNvSpPr>
          <p:nvPr>
            <p:ph sz="half" idx="1"/>
          </p:nvPr>
        </p:nvSpPr>
        <p:spPr>
          <a:xfrm>
            <a:off x="4987866" y="2388818"/>
            <a:ext cx="6564052" cy="3563159"/>
          </a:xfrm>
        </p:spPr>
        <p:txBody>
          <a:bodyPr vert="horz" lIns="91440" tIns="45720" rIns="91440" bIns="45720" rtlCol="0">
            <a:normAutofit/>
          </a:bodyPr>
          <a:lstStyle/>
          <a:p>
            <a:r>
              <a:rPr lang="en-US" altLang="en-US" sz="3200" dirty="0"/>
              <a:t>Positive experience</a:t>
            </a:r>
          </a:p>
          <a:p>
            <a:r>
              <a:rPr lang="en-US" altLang="en-US" sz="3200" dirty="0"/>
              <a:t>Caretakers of the organization</a:t>
            </a:r>
          </a:p>
          <a:p>
            <a:r>
              <a:rPr lang="en-US" altLang="en-US" sz="3200" dirty="0"/>
              <a:t>Speak as a whole</a:t>
            </a:r>
          </a:p>
          <a:p>
            <a:r>
              <a:rPr lang="en-US" altLang="en-US" sz="3200" dirty="0"/>
              <a:t>You “represent” the organization</a:t>
            </a:r>
          </a:p>
          <a:p>
            <a:r>
              <a:rPr lang="en-US" altLang="en-US" sz="3200" dirty="0"/>
              <a:t>Ask questions as they arise</a:t>
            </a:r>
          </a:p>
          <a:p>
            <a:pPr marL="0" indent="0">
              <a:spcBef>
                <a:spcPts val="0"/>
              </a:spcBef>
              <a:buNone/>
            </a:pPr>
            <a:r>
              <a:rPr lang="en-US" altLang="en-US" sz="3200" dirty="0"/>
              <a:t>	 (due diligence)</a:t>
            </a:r>
          </a:p>
          <a:p>
            <a:endParaRPr lang="en-US" sz="3200" dirty="0"/>
          </a:p>
        </p:txBody>
      </p:sp>
      <p:sp>
        <p:nvSpPr>
          <p:cNvPr id="4" name="Content Placeholder 2">
            <a:extLst>
              <a:ext uri="{FF2B5EF4-FFF2-40B4-BE49-F238E27FC236}">
                <a16:creationId xmlns:a16="http://schemas.microsoft.com/office/drawing/2014/main" id="{1B8FAD7D-C90B-833F-CC96-2EF1FE2F6EBE}"/>
              </a:ext>
            </a:extLst>
          </p:cNvPr>
          <p:cNvSpPr txBox="1">
            <a:spLocks/>
          </p:cNvSpPr>
          <p:nvPr/>
        </p:nvSpPr>
        <p:spPr>
          <a:xfrm>
            <a:off x="1238061" y="5852595"/>
            <a:ext cx="9425819" cy="9232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b="1" dirty="0">
                <a:solidFill>
                  <a:srgbClr val="C00000"/>
                </a:solidFill>
              </a:rPr>
              <a:t>Thank you for your service and leadership of ABC.</a:t>
            </a:r>
          </a:p>
          <a:p>
            <a:pPr algn="ctr"/>
            <a:endParaRPr lang="en-US" dirty="0">
              <a:solidFill>
                <a:srgbClr val="C00000"/>
              </a:solidFill>
            </a:endParaRPr>
          </a:p>
        </p:txBody>
      </p:sp>
    </p:spTree>
    <p:extLst>
      <p:ext uri="{BB962C8B-B14F-4D97-AF65-F5344CB8AC3E}">
        <p14:creationId xmlns:p14="http://schemas.microsoft.com/office/powerpoint/2010/main" val="6664978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C455063-CAD1-4569-B8FB-E6BDEFBDEBBC}"/>
              </a:ext>
            </a:extLst>
          </p:cNvPr>
          <p:cNvSpPr txBox="1"/>
          <p:nvPr/>
        </p:nvSpPr>
        <p:spPr>
          <a:xfrm>
            <a:off x="311572" y="153172"/>
            <a:ext cx="4085555" cy="270190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dirty="0">
                <a:solidFill>
                  <a:schemeClr val="bg2">
                    <a:lumMod val="50000"/>
                  </a:schemeClr>
                </a:solidFill>
                <a:latin typeface="Arial" panose="020B0604020202020204" pitchFamily="34" charset="0"/>
                <a:ea typeface="+mj-ea"/>
                <a:cs typeface="Arial" panose="020B0604020202020204" pitchFamily="34" charset="0"/>
              </a:rPr>
              <a:t>Alone we can do so little; together we can do so much.</a:t>
            </a:r>
          </a:p>
        </p:txBody>
      </p:sp>
      <p:pic>
        <p:nvPicPr>
          <p:cNvPr id="3" name="Picture 2" descr="A picture containing standing, group, holding, beach&#10;&#10;Description automatically generated">
            <a:extLst>
              <a:ext uri="{FF2B5EF4-FFF2-40B4-BE49-F238E27FC236}">
                <a16:creationId xmlns:a16="http://schemas.microsoft.com/office/drawing/2014/main" id="{93573690-F554-4563-819E-1F71A77D21FF}"/>
              </a:ext>
            </a:extLst>
          </p:cNvPr>
          <p:cNvPicPr>
            <a:picLocks noChangeAspect="1"/>
          </p:cNvPicPr>
          <p:nvPr/>
        </p:nvPicPr>
        <p:blipFill rotWithShape="1">
          <a:blip r:embed="rId2"/>
          <a:srcRect l="18871" r="19185"/>
          <a:stretch/>
        </p:blipFill>
        <p:spPr>
          <a:xfrm>
            <a:off x="4639732" y="10"/>
            <a:ext cx="7559888" cy="6864910"/>
          </a:xfrm>
          <a:prstGeom prst="rect">
            <a:avLst/>
          </a:prstGeom>
        </p:spPr>
      </p:pic>
      <p:sp>
        <p:nvSpPr>
          <p:cNvPr id="80" name="TextBox 79">
            <a:extLst>
              <a:ext uri="{FF2B5EF4-FFF2-40B4-BE49-F238E27FC236}">
                <a16:creationId xmlns:a16="http://schemas.microsoft.com/office/drawing/2014/main" id="{A295FA14-5A9F-4158-9229-0CED284C8A89}"/>
              </a:ext>
            </a:extLst>
          </p:cNvPr>
          <p:cNvSpPr txBox="1"/>
          <p:nvPr/>
        </p:nvSpPr>
        <p:spPr>
          <a:xfrm>
            <a:off x="586347" y="3102427"/>
            <a:ext cx="3810780" cy="65314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dirty="0">
                <a:solidFill>
                  <a:schemeClr val="bg2">
                    <a:lumMod val="50000"/>
                  </a:schemeClr>
                </a:solidFill>
                <a:latin typeface="Arial" panose="020B0604020202020204" pitchFamily="34" charset="0"/>
                <a:ea typeface="+mj-ea"/>
                <a:cs typeface="Arial" panose="020B0604020202020204" pitchFamily="34" charset="0"/>
              </a:rPr>
              <a:t>- Helen Keller</a:t>
            </a:r>
          </a:p>
        </p:txBody>
      </p:sp>
      <p:sp>
        <p:nvSpPr>
          <p:cNvPr id="6" name="Arrow: Pentagon 5">
            <a:extLst>
              <a:ext uri="{FF2B5EF4-FFF2-40B4-BE49-F238E27FC236}">
                <a16:creationId xmlns:a16="http://schemas.microsoft.com/office/drawing/2014/main" id="{07390F55-9F30-4C02-B04A-5AAC1AF1E3F6}"/>
              </a:ext>
            </a:extLst>
          </p:cNvPr>
          <p:cNvSpPr/>
          <p:nvPr/>
        </p:nvSpPr>
        <p:spPr>
          <a:xfrm>
            <a:off x="-103695" y="4973430"/>
            <a:ext cx="4743427" cy="990569"/>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81" descr="A picture containing drawing&#10;&#10;Description automatically generated">
            <a:extLst>
              <a:ext uri="{FF2B5EF4-FFF2-40B4-BE49-F238E27FC236}">
                <a16:creationId xmlns:a16="http://schemas.microsoft.com/office/drawing/2014/main" id="{40B8D608-502C-4AFE-B2AB-2D7F0C41FA04}"/>
              </a:ext>
            </a:extLst>
          </p:cNvPr>
          <p:cNvPicPr>
            <a:picLocks noChangeAspect="1"/>
          </p:cNvPicPr>
          <p:nvPr/>
        </p:nvPicPr>
        <p:blipFill>
          <a:blip r:embed="rId3"/>
          <a:stretch>
            <a:fillRect/>
          </a:stretch>
        </p:blipFill>
        <p:spPr>
          <a:xfrm>
            <a:off x="1289331" y="5015579"/>
            <a:ext cx="1868261" cy="771632"/>
          </a:xfrm>
          <a:prstGeom prst="rect">
            <a:avLst/>
          </a:prstGeom>
        </p:spPr>
      </p:pic>
    </p:spTree>
    <p:extLst>
      <p:ext uri="{BB962C8B-B14F-4D97-AF65-F5344CB8AC3E}">
        <p14:creationId xmlns:p14="http://schemas.microsoft.com/office/powerpoint/2010/main" val="612218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rgbClr val="002060"/>
                </a:solidFill>
                <a:ea typeface="Open Sans" panose="020B0606030504020204" pitchFamily="34" charset="0"/>
              </a:rPr>
              <a:t>ABC Central Florida Board Structure</a:t>
            </a:r>
          </a:p>
        </p:txBody>
      </p:sp>
      <p:sp>
        <p:nvSpPr>
          <p:cNvPr id="3" name="Content Placeholder 2"/>
          <p:cNvSpPr>
            <a:spLocks noGrp="1"/>
          </p:cNvSpPr>
          <p:nvPr>
            <p:ph idx="1"/>
          </p:nvPr>
        </p:nvSpPr>
        <p:spPr>
          <a:xfrm>
            <a:off x="3030485" y="1690688"/>
            <a:ext cx="6619875" cy="5062907"/>
          </a:xfrm>
        </p:spPr>
        <p:txBody>
          <a:bodyPr>
            <a:normAutofit/>
          </a:bodyPr>
          <a:lstStyle/>
          <a:p>
            <a:pPr marL="0" indent="0">
              <a:lnSpc>
                <a:spcPct val="100000"/>
              </a:lnSpc>
              <a:spcBef>
                <a:spcPts val="600"/>
              </a:spcBef>
              <a:buNone/>
            </a:pPr>
            <a:r>
              <a:rPr lang="en-US" sz="2800" b="1" dirty="0">
                <a:solidFill>
                  <a:srgbClr val="C00000"/>
                </a:solidFill>
                <a:ea typeface="Open Sans" panose="020B0606030504020204" pitchFamily="34" charset="0"/>
              </a:rPr>
              <a:t>Officers</a:t>
            </a:r>
          </a:p>
          <a:p>
            <a:pPr marL="0" indent="0">
              <a:lnSpc>
                <a:spcPct val="100000"/>
              </a:lnSpc>
              <a:spcBef>
                <a:spcPts val="600"/>
              </a:spcBef>
              <a:buNone/>
            </a:pPr>
            <a:r>
              <a:rPr lang="en-US" sz="2800" b="1" dirty="0">
                <a:solidFill>
                  <a:srgbClr val="C00000"/>
                </a:solidFill>
                <a:ea typeface="Open Sans" panose="020B0606030504020204" pitchFamily="34" charset="0"/>
              </a:rPr>
              <a:t>Directors</a:t>
            </a:r>
          </a:p>
          <a:p>
            <a:pPr marL="457200" lvl="1" indent="0">
              <a:lnSpc>
                <a:spcPct val="100000"/>
              </a:lnSpc>
              <a:spcBef>
                <a:spcPts val="600"/>
              </a:spcBef>
              <a:buNone/>
            </a:pPr>
            <a:r>
              <a:rPr lang="en-US" sz="2800" dirty="0">
                <a:ea typeface="Open Sans" panose="020B0606030504020204" pitchFamily="34" charset="0"/>
              </a:rPr>
              <a:t>– At Large members (12)</a:t>
            </a:r>
          </a:p>
          <a:p>
            <a:pPr marL="457200" lvl="1" indent="0">
              <a:lnSpc>
                <a:spcPct val="100000"/>
              </a:lnSpc>
              <a:spcBef>
                <a:spcPts val="600"/>
              </a:spcBef>
              <a:buNone/>
            </a:pPr>
            <a:r>
              <a:rPr lang="en-US" sz="2800" dirty="0">
                <a:ea typeface="Open Sans" panose="020B0606030504020204" pitchFamily="34" charset="0"/>
              </a:rPr>
              <a:t>– Associate/Supplier members (4)</a:t>
            </a:r>
          </a:p>
          <a:p>
            <a:pPr marL="457200" lvl="1" indent="0">
              <a:lnSpc>
                <a:spcPct val="100000"/>
              </a:lnSpc>
              <a:spcBef>
                <a:spcPts val="600"/>
              </a:spcBef>
              <a:buNone/>
            </a:pPr>
            <a:r>
              <a:rPr lang="en-US" sz="2800" dirty="0">
                <a:ea typeface="Open Sans" panose="020B0606030504020204" pitchFamily="34" charset="0"/>
              </a:rPr>
              <a:t>– Owners (2)</a:t>
            </a:r>
          </a:p>
          <a:p>
            <a:pPr marL="457200" lvl="1" indent="0">
              <a:lnSpc>
                <a:spcPct val="100000"/>
              </a:lnSpc>
              <a:spcBef>
                <a:spcPts val="600"/>
              </a:spcBef>
              <a:buNone/>
            </a:pPr>
            <a:r>
              <a:rPr lang="en-US" sz="2800" dirty="0">
                <a:ea typeface="Open Sans" panose="020B0606030504020204" pitchFamily="34" charset="0"/>
              </a:rPr>
              <a:t>– Outlying county members</a:t>
            </a:r>
          </a:p>
          <a:p>
            <a:pPr marL="0" lvl="1" indent="0">
              <a:lnSpc>
                <a:spcPct val="100000"/>
              </a:lnSpc>
              <a:spcBef>
                <a:spcPts val="600"/>
              </a:spcBef>
              <a:buNone/>
            </a:pPr>
            <a:r>
              <a:rPr lang="en-US" sz="2800" b="1" dirty="0">
                <a:solidFill>
                  <a:srgbClr val="C00000"/>
                </a:solidFill>
                <a:ea typeface="Open Sans" panose="020B0606030504020204" pitchFamily="34" charset="0"/>
              </a:rPr>
              <a:t>Advisor to the Board</a:t>
            </a:r>
          </a:p>
          <a:p>
            <a:pPr marL="457200" lvl="1" indent="0">
              <a:lnSpc>
                <a:spcPct val="100000"/>
              </a:lnSpc>
              <a:spcBef>
                <a:spcPts val="600"/>
              </a:spcBef>
              <a:buNone/>
            </a:pPr>
            <a:r>
              <a:rPr lang="en-US" sz="2800" dirty="0">
                <a:ea typeface="Open Sans" panose="020B0606030504020204" pitchFamily="34" charset="0"/>
              </a:rPr>
              <a:t>– General Counsel</a:t>
            </a:r>
            <a:endParaRPr lang="en-US" sz="2400" dirty="0">
              <a:ea typeface="Open Sans" panose="020B0606030504020204" pitchFamily="34" charset="0"/>
            </a:endParaRPr>
          </a:p>
          <a:p>
            <a:endParaRPr lang="en-US" sz="2400" dirty="0">
              <a:ea typeface="Open Sans" panose="020B0606030504020204" pitchFamily="34" charset="0"/>
            </a:endParaRPr>
          </a:p>
        </p:txBody>
      </p:sp>
    </p:spTree>
    <p:extLst>
      <p:ext uri="{BB962C8B-B14F-4D97-AF65-F5344CB8AC3E}">
        <p14:creationId xmlns:p14="http://schemas.microsoft.com/office/powerpoint/2010/main" val="819360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56" y="504245"/>
            <a:ext cx="8911687" cy="598173"/>
          </a:xfrm>
        </p:spPr>
        <p:txBody>
          <a:bodyPr>
            <a:normAutofit/>
          </a:bodyPr>
          <a:lstStyle/>
          <a:p>
            <a:pPr algn="ctr"/>
            <a:r>
              <a:rPr lang="en-US" sz="3600" b="1" dirty="0">
                <a:solidFill>
                  <a:schemeClr val="tx2">
                    <a:lumMod val="75000"/>
                  </a:schemeClr>
                </a:solidFill>
                <a:ea typeface="Open Sans" panose="020B0606030504020204" pitchFamily="34" charset="0"/>
              </a:rPr>
              <a:t>ABC CF Board Structure</a:t>
            </a:r>
          </a:p>
        </p:txBody>
      </p:sp>
      <p:sp>
        <p:nvSpPr>
          <p:cNvPr id="3" name="Content Placeholder 2"/>
          <p:cNvSpPr>
            <a:spLocks noGrp="1"/>
          </p:cNvSpPr>
          <p:nvPr>
            <p:ph idx="1"/>
          </p:nvPr>
        </p:nvSpPr>
        <p:spPr>
          <a:xfrm>
            <a:off x="2592925" y="1400209"/>
            <a:ext cx="8719240" cy="4918075"/>
          </a:xfrm>
        </p:spPr>
        <p:txBody>
          <a:bodyPr>
            <a:normAutofit/>
          </a:bodyPr>
          <a:lstStyle/>
          <a:p>
            <a:pPr marL="0" indent="0">
              <a:lnSpc>
                <a:spcPct val="100000"/>
              </a:lnSpc>
              <a:spcBef>
                <a:spcPts val="600"/>
              </a:spcBef>
              <a:buNone/>
            </a:pPr>
            <a:r>
              <a:rPr lang="en-US" sz="2800" dirty="0">
                <a:ea typeface="Open Sans" panose="020B0606030504020204" pitchFamily="34" charset="0"/>
              </a:rPr>
              <a:t>	</a:t>
            </a:r>
            <a:r>
              <a:rPr lang="en-US" sz="2800" b="1" dirty="0">
                <a:solidFill>
                  <a:srgbClr val="C00000"/>
                </a:solidFill>
                <a:ea typeface="Open Sans" panose="020B0606030504020204" pitchFamily="34" charset="0"/>
              </a:rPr>
              <a:t>Officers / Executive Committee</a:t>
            </a:r>
          </a:p>
          <a:p>
            <a:pPr lvl="1">
              <a:lnSpc>
                <a:spcPct val="100000"/>
              </a:lnSpc>
              <a:spcBef>
                <a:spcPts val="600"/>
              </a:spcBef>
              <a:buFont typeface="Arial" panose="020B0604020202020204" pitchFamily="34" charset="0"/>
              <a:buChar char="•"/>
            </a:pPr>
            <a:r>
              <a:rPr lang="en-US" sz="2800" dirty="0">
                <a:ea typeface="Open Sans" panose="020B0606030504020204" pitchFamily="34" charset="0"/>
              </a:rPr>
              <a:t>Chair</a:t>
            </a:r>
          </a:p>
          <a:p>
            <a:pPr lvl="1">
              <a:lnSpc>
                <a:spcPct val="100000"/>
              </a:lnSpc>
              <a:spcBef>
                <a:spcPts val="600"/>
              </a:spcBef>
              <a:buFont typeface="Arial" panose="020B0604020202020204" pitchFamily="34" charset="0"/>
              <a:buChar char="•"/>
            </a:pPr>
            <a:r>
              <a:rPr lang="en-US" sz="2800" dirty="0">
                <a:ea typeface="Open Sans" panose="020B0606030504020204" pitchFamily="34" charset="0"/>
              </a:rPr>
              <a:t>Chair-elect</a:t>
            </a:r>
          </a:p>
          <a:p>
            <a:pPr lvl="1">
              <a:lnSpc>
                <a:spcPct val="100000"/>
              </a:lnSpc>
              <a:spcBef>
                <a:spcPts val="600"/>
              </a:spcBef>
              <a:buFont typeface="Arial" panose="020B0604020202020204" pitchFamily="34" charset="0"/>
              <a:buChar char="•"/>
            </a:pPr>
            <a:r>
              <a:rPr lang="en-US" sz="2800" dirty="0">
                <a:ea typeface="Open Sans" panose="020B0606030504020204" pitchFamily="34" charset="0"/>
              </a:rPr>
              <a:t>Vice Chair</a:t>
            </a:r>
          </a:p>
          <a:p>
            <a:pPr lvl="1">
              <a:lnSpc>
                <a:spcPct val="100000"/>
              </a:lnSpc>
              <a:spcBef>
                <a:spcPts val="600"/>
              </a:spcBef>
              <a:buFont typeface="Arial" panose="020B0604020202020204" pitchFamily="34" charset="0"/>
              <a:buChar char="•"/>
            </a:pPr>
            <a:r>
              <a:rPr lang="en-US" sz="2800" dirty="0">
                <a:ea typeface="Open Sans" panose="020B0606030504020204" pitchFamily="34" charset="0"/>
              </a:rPr>
              <a:t>Treasurer</a:t>
            </a:r>
          </a:p>
          <a:p>
            <a:pPr lvl="1">
              <a:lnSpc>
                <a:spcPct val="100000"/>
              </a:lnSpc>
              <a:spcBef>
                <a:spcPts val="600"/>
              </a:spcBef>
              <a:buFont typeface="Arial" panose="020B0604020202020204" pitchFamily="34" charset="0"/>
              <a:buChar char="•"/>
            </a:pPr>
            <a:r>
              <a:rPr lang="en-US" sz="2800" dirty="0">
                <a:ea typeface="Open Sans" panose="020B0606030504020204" pitchFamily="34" charset="0"/>
              </a:rPr>
              <a:t>Immediate Past Chair</a:t>
            </a:r>
          </a:p>
          <a:p>
            <a:pPr lvl="1"/>
            <a:endParaRPr lang="en-US" sz="2800" dirty="0">
              <a:ea typeface="Open Sans" panose="020B0606030504020204" pitchFamily="34" charset="0"/>
            </a:endParaRPr>
          </a:p>
        </p:txBody>
      </p:sp>
    </p:spTree>
    <p:extLst>
      <p:ext uri="{BB962C8B-B14F-4D97-AF65-F5344CB8AC3E}">
        <p14:creationId xmlns:p14="http://schemas.microsoft.com/office/powerpoint/2010/main" val="559531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41" y="554769"/>
            <a:ext cx="8229600" cy="592644"/>
          </a:xfrm>
        </p:spPr>
        <p:txBody>
          <a:bodyPr>
            <a:normAutofit/>
          </a:bodyPr>
          <a:lstStyle/>
          <a:p>
            <a:pPr algn="ctr"/>
            <a:r>
              <a:rPr lang="en-US" sz="3200" b="1" dirty="0">
                <a:solidFill>
                  <a:srgbClr val="002060"/>
                </a:solidFill>
                <a:ea typeface="Open Sans" panose="020B0606030504020204" pitchFamily="34" charset="0"/>
              </a:rPr>
              <a:t>ABC CF Board Office Terms</a:t>
            </a:r>
          </a:p>
        </p:txBody>
      </p:sp>
      <p:sp>
        <p:nvSpPr>
          <p:cNvPr id="12" name="TextBox 11">
            <a:extLst>
              <a:ext uri="{FF2B5EF4-FFF2-40B4-BE49-F238E27FC236}">
                <a16:creationId xmlns:a16="http://schemas.microsoft.com/office/drawing/2014/main" id="{46E6E4C0-D435-4972-B9CF-E5C634CB1261}"/>
              </a:ext>
            </a:extLst>
          </p:cNvPr>
          <p:cNvSpPr txBox="1"/>
          <p:nvPr/>
        </p:nvSpPr>
        <p:spPr>
          <a:xfrm>
            <a:off x="2088350" y="1295467"/>
            <a:ext cx="8405811" cy="4401205"/>
          </a:xfrm>
          <a:prstGeom prst="rect">
            <a:avLst/>
          </a:prstGeom>
          <a:noFill/>
        </p:spPr>
        <p:txBody>
          <a:bodyPr wrap="square" rtlCol="0">
            <a:spAutoFit/>
          </a:bodyPr>
          <a:lstStyle/>
          <a:p>
            <a:pPr algn="ctr" defTabSz="914400" eaLnBrk="0" fontAlgn="base" hangingPunct="0">
              <a:spcBef>
                <a:spcPts val="1200"/>
              </a:spcBef>
              <a:spcAft>
                <a:spcPct val="0"/>
              </a:spcAft>
            </a:pPr>
            <a:r>
              <a:rPr lang="en-US" altLang="en-US" sz="2800" b="1" dirty="0">
                <a:solidFill>
                  <a:srgbClr val="C00000"/>
                </a:solidFill>
                <a:latin typeface="Arial" panose="020B0604020202020204" pitchFamily="34" charset="0"/>
                <a:ea typeface="Open Sans" panose="020B0606030504020204" pitchFamily="34" charset="0"/>
                <a:cs typeface="Arial" panose="020B0604020202020204" pitchFamily="34" charset="0"/>
              </a:rPr>
              <a:t>Board of Directors</a:t>
            </a:r>
            <a:endParaRPr lang="en-US" altLang="en-US" sz="700" b="1" dirty="0">
              <a:solidFill>
                <a:srgbClr val="C00000"/>
              </a:solidFill>
              <a:latin typeface="Arial" panose="020B0604020202020204" pitchFamily="34" charset="0"/>
              <a:ea typeface="Open Sans" panose="020B0606030504020204" pitchFamily="34" charset="0"/>
              <a:cs typeface="Arial" panose="020B0604020202020204" pitchFamily="34" charset="0"/>
            </a:endParaRPr>
          </a:p>
          <a:p>
            <a:pPr algn="ctr" defTabSz="914400" eaLnBrk="0" fontAlgn="base" hangingPunct="0">
              <a:spcBef>
                <a:spcPct val="0"/>
              </a:spcBef>
              <a:spcAft>
                <a:spcPct val="0"/>
              </a:spcAft>
              <a:tabLst>
                <a:tab pos="3887788" algn="l"/>
              </a:tabLst>
            </a:pPr>
            <a:r>
              <a:rPr lang="en-US" altLang="en-US" sz="2800" b="1" dirty="0">
                <a:solidFill>
                  <a:srgbClr val="002060"/>
                </a:solidFill>
                <a:latin typeface="Arial" panose="020B0604020202020204" pitchFamily="34" charset="0"/>
                <a:ea typeface="Open Sans" panose="020B0606030504020204" pitchFamily="34" charset="0"/>
                <a:cs typeface="Arial" panose="020B0604020202020204" pitchFamily="34" charset="0"/>
              </a:rPr>
              <a:t>Executive Committee 	</a:t>
            </a:r>
            <a:r>
              <a:rPr lang="en-US" altLang="en-US" dirty="0">
                <a:latin typeface="Arial" panose="020B0604020202020204" pitchFamily="34" charset="0"/>
                <a:ea typeface="Open Sans" panose="020B0606030504020204" pitchFamily="34" charset="0"/>
                <a:cs typeface="Arial" panose="020B0604020202020204" pitchFamily="34" charset="0"/>
              </a:rPr>
              <a:t>one-year term of office</a:t>
            </a:r>
            <a:endParaRPr lang="en-US" altLang="en-US" sz="1100" dirty="0">
              <a:latin typeface="Arial" panose="020B0604020202020204" pitchFamily="34" charset="0"/>
              <a:ea typeface="Open Sans" panose="020B0606030504020204" pitchFamily="34" charset="0"/>
              <a:cs typeface="Arial" panose="020B0604020202020204" pitchFamily="34" charset="0"/>
            </a:endParaRPr>
          </a:p>
          <a:p>
            <a:pPr algn="ctr" defTabSz="914400" eaLnBrk="0" fontAlgn="base" hangingPunct="0">
              <a:spcBef>
                <a:spcPct val="0"/>
              </a:spcBef>
              <a:spcAft>
                <a:spcPct val="0"/>
              </a:spcAft>
              <a:tabLst>
                <a:tab pos="3887788" algn="l"/>
              </a:tabLst>
            </a:pPr>
            <a:endParaRPr lang="en-US" altLang="en-US" b="1" dirty="0">
              <a:latin typeface="Arial" panose="020B0604020202020204" pitchFamily="34" charset="0"/>
              <a:ea typeface="Open Sans" panose="020B0606030504020204" pitchFamily="34" charset="0"/>
              <a:cs typeface="Arial" panose="020B0604020202020204" pitchFamily="34" charset="0"/>
            </a:endParaRPr>
          </a:p>
          <a:p>
            <a:pPr defTabSz="914400" eaLnBrk="0" fontAlgn="base" hangingPunct="0">
              <a:spcBef>
                <a:spcPct val="0"/>
              </a:spcBef>
              <a:spcAft>
                <a:spcPct val="0"/>
              </a:spcAft>
              <a:tabLst>
                <a:tab pos="973138" algn="l"/>
                <a:tab pos="4689475" algn="l"/>
              </a:tabLst>
            </a:pPr>
            <a:r>
              <a:rPr lang="en-US" altLang="en-US" sz="2800" b="1" dirty="0">
                <a:solidFill>
                  <a:srgbClr val="002060"/>
                </a:solidFill>
                <a:latin typeface="Arial" panose="020B0604020202020204" pitchFamily="34" charset="0"/>
                <a:ea typeface="Open Sans" panose="020B0606030504020204" pitchFamily="34" charset="0"/>
                <a:cs typeface="Arial" panose="020B0604020202020204" pitchFamily="34" charset="0"/>
              </a:rPr>
              <a:t>Directors 	</a:t>
            </a:r>
            <a:r>
              <a:rPr lang="en-US" altLang="en-US" dirty="0">
                <a:latin typeface="Arial" panose="020B0604020202020204" pitchFamily="34" charset="0"/>
                <a:ea typeface="Open Sans" panose="020B0606030504020204" pitchFamily="34" charset="0"/>
                <a:cs typeface="Arial" panose="020B0604020202020204" pitchFamily="34" charset="0"/>
              </a:rPr>
              <a:t>three-year terms, staggered</a:t>
            </a:r>
            <a:endParaRPr lang="en-US" altLang="en-US" sz="1100" dirty="0">
              <a:latin typeface="Arial" panose="020B0604020202020204" pitchFamily="34" charset="0"/>
              <a:ea typeface="Open Sans" panose="020B0606030504020204" pitchFamily="34" charset="0"/>
              <a:cs typeface="Arial" panose="020B0604020202020204" pitchFamily="34" charset="0"/>
            </a:endParaRPr>
          </a:p>
          <a:p>
            <a:pPr defTabSz="914400" eaLnBrk="0" fontAlgn="base" hangingPunct="0">
              <a:spcBef>
                <a:spcPct val="0"/>
              </a:spcBef>
              <a:spcAft>
                <a:spcPct val="0"/>
              </a:spcAft>
              <a:tabLst>
                <a:tab pos="973138" algn="l"/>
                <a:tab pos="4689475" algn="l"/>
              </a:tabLst>
            </a:pPr>
            <a:r>
              <a:rPr lang="en-US" altLang="en-US" dirty="0">
                <a:latin typeface="Arial" panose="020B0604020202020204" pitchFamily="34" charset="0"/>
                <a:ea typeface="Open Sans" panose="020B0606030504020204" pitchFamily="34" charset="0"/>
                <a:cs typeface="Arial" panose="020B0604020202020204" pitchFamily="34" charset="0"/>
              </a:rPr>
              <a:t>	Four at-large Directors	1 year remaining</a:t>
            </a:r>
            <a:endParaRPr lang="en-US" altLang="en-US" sz="1100" dirty="0">
              <a:latin typeface="Arial" panose="020B0604020202020204" pitchFamily="34" charset="0"/>
              <a:ea typeface="Open Sans" panose="020B0606030504020204" pitchFamily="34" charset="0"/>
              <a:cs typeface="Arial" panose="020B0604020202020204" pitchFamily="34" charset="0"/>
            </a:endParaRPr>
          </a:p>
          <a:p>
            <a:pPr defTabSz="914400" eaLnBrk="0" fontAlgn="base" hangingPunct="0">
              <a:spcBef>
                <a:spcPct val="0"/>
              </a:spcBef>
              <a:spcAft>
                <a:spcPct val="0"/>
              </a:spcAft>
              <a:tabLst>
                <a:tab pos="973138" algn="l"/>
                <a:tab pos="4689475" algn="l"/>
              </a:tabLst>
            </a:pPr>
            <a:r>
              <a:rPr lang="en-US" altLang="en-US" dirty="0">
                <a:latin typeface="Arial" panose="020B0604020202020204" pitchFamily="34" charset="0"/>
                <a:ea typeface="Open Sans" panose="020B0606030504020204" pitchFamily="34" charset="0"/>
                <a:cs typeface="Arial" panose="020B0604020202020204" pitchFamily="34" charset="0"/>
              </a:rPr>
              <a:t>	Four at-large Directors 	2 years remaining</a:t>
            </a:r>
            <a:endParaRPr lang="en-US" altLang="en-US" sz="1100" dirty="0">
              <a:latin typeface="Arial" panose="020B0604020202020204" pitchFamily="34" charset="0"/>
              <a:ea typeface="Open Sans" panose="020B0606030504020204" pitchFamily="34" charset="0"/>
              <a:cs typeface="Arial" panose="020B0604020202020204" pitchFamily="34" charset="0"/>
            </a:endParaRPr>
          </a:p>
          <a:p>
            <a:pPr defTabSz="914400" eaLnBrk="0" fontAlgn="base" hangingPunct="0">
              <a:spcBef>
                <a:spcPct val="0"/>
              </a:spcBef>
              <a:spcAft>
                <a:spcPct val="0"/>
              </a:spcAft>
              <a:tabLst>
                <a:tab pos="973138" algn="l"/>
                <a:tab pos="4689475" algn="l"/>
              </a:tabLst>
            </a:pPr>
            <a:r>
              <a:rPr lang="en-US" altLang="en-US" dirty="0">
                <a:latin typeface="Arial" panose="020B0604020202020204" pitchFamily="34" charset="0"/>
                <a:ea typeface="Open Sans" panose="020B0606030504020204" pitchFamily="34" charset="0"/>
                <a:cs typeface="Arial" panose="020B0604020202020204" pitchFamily="34" charset="0"/>
              </a:rPr>
              <a:t>	Four at-large Directors 	3 years remaining</a:t>
            </a:r>
            <a:endParaRPr lang="en-US" altLang="en-US" sz="1100" dirty="0">
              <a:latin typeface="Arial" panose="020B0604020202020204" pitchFamily="34" charset="0"/>
              <a:ea typeface="Open Sans" panose="020B0606030504020204" pitchFamily="34" charset="0"/>
              <a:cs typeface="Arial" panose="020B0604020202020204" pitchFamily="34" charset="0"/>
            </a:endParaRPr>
          </a:p>
          <a:p>
            <a:pPr defTabSz="914400" eaLnBrk="0" fontAlgn="base" hangingPunct="0">
              <a:spcBef>
                <a:spcPct val="0"/>
              </a:spcBef>
              <a:spcAft>
                <a:spcPct val="0"/>
              </a:spcAft>
              <a:tabLst>
                <a:tab pos="973138" algn="l"/>
                <a:tab pos="4689475" algn="l"/>
              </a:tabLst>
            </a:pPr>
            <a:r>
              <a:rPr lang="en-US" altLang="en-US" dirty="0">
                <a:latin typeface="Arial" panose="020B0604020202020204" pitchFamily="34" charset="0"/>
                <a:ea typeface="Open Sans" panose="020B0606030504020204" pitchFamily="34" charset="0"/>
                <a:cs typeface="Arial" panose="020B0604020202020204" pitchFamily="34" charset="0"/>
              </a:rPr>
              <a:t>	Two Supplier/Associate Directors 	3 years remaining</a:t>
            </a:r>
          </a:p>
          <a:p>
            <a:pPr defTabSz="914400" eaLnBrk="0" fontAlgn="base" hangingPunct="0">
              <a:spcBef>
                <a:spcPct val="0"/>
              </a:spcBef>
              <a:spcAft>
                <a:spcPct val="0"/>
              </a:spcAft>
              <a:tabLst>
                <a:tab pos="973138" algn="l"/>
                <a:tab pos="4689475" algn="l"/>
              </a:tabLst>
            </a:pPr>
            <a:r>
              <a:rPr lang="en-US" altLang="en-US" dirty="0">
                <a:latin typeface="Arial" panose="020B0604020202020204" pitchFamily="34" charset="0"/>
                <a:ea typeface="Open Sans" panose="020B0606030504020204" pitchFamily="34" charset="0"/>
                <a:cs typeface="Arial" panose="020B0604020202020204" pitchFamily="34" charset="0"/>
              </a:rPr>
              <a:t>	Two Supplier/Associate Directors	1 year remaining</a:t>
            </a:r>
          </a:p>
          <a:p>
            <a:pPr algn="ctr" defTabSz="914400" eaLnBrk="0" fontAlgn="base" hangingPunct="0">
              <a:spcBef>
                <a:spcPct val="0"/>
              </a:spcBef>
              <a:spcAft>
                <a:spcPct val="0"/>
              </a:spcAft>
              <a:tabLst>
                <a:tab pos="973138" algn="l"/>
              </a:tabLst>
            </a:pPr>
            <a:endParaRPr lang="en-US" altLang="en-US" dirty="0">
              <a:latin typeface="Arial" panose="020B0604020202020204" pitchFamily="34" charset="0"/>
              <a:ea typeface="Open Sans" panose="020B0606030504020204" pitchFamily="34" charset="0"/>
              <a:cs typeface="Arial" panose="020B0604020202020204" pitchFamily="34" charset="0"/>
            </a:endParaRPr>
          </a:p>
          <a:p>
            <a:pPr algn="ctr" defTabSz="914400" eaLnBrk="0" fontAlgn="base" hangingPunct="0">
              <a:spcBef>
                <a:spcPct val="0"/>
              </a:spcBef>
              <a:spcAft>
                <a:spcPct val="0"/>
              </a:spcAft>
            </a:pPr>
            <a:r>
              <a:rPr lang="en-US" altLang="en-US" dirty="0">
                <a:latin typeface="Arial" panose="020B0604020202020204" pitchFamily="34" charset="0"/>
                <a:ea typeface="Open Sans" panose="020B0606030504020204" pitchFamily="34" charset="0"/>
                <a:cs typeface="Arial" panose="020B0604020202020204" pitchFamily="34" charset="0"/>
              </a:rPr>
              <a:t>One Director may also be appointed by the Board from each Outlying County </a:t>
            </a:r>
          </a:p>
          <a:p>
            <a:pPr algn="ctr" defTabSz="914400" eaLnBrk="0" fontAlgn="base" hangingPunct="0">
              <a:spcBef>
                <a:spcPct val="0"/>
              </a:spcBef>
              <a:spcAft>
                <a:spcPct val="0"/>
              </a:spcAft>
            </a:pPr>
            <a:r>
              <a:rPr lang="en-US" altLang="en-US" dirty="0">
                <a:latin typeface="Arial" panose="020B0604020202020204" pitchFamily="34" charset="0"/>
                <a:ea typeface="Open Sans" panose="020B0606030504020204" pitchFamily="34" charset="0"/>
                <a:cs typeface="Arial" panose="020B0604020202020204" pitchFamily="34" charset="0"/>
              </a:rPr>
              <a:t>(Brevard, Lake, Polk, Volusia, and Osceola Counties); to serve annual terms</a:t>
            </a:r>
          </a:p>
          <a:p>
            <a:pPr algn="ctr" defTabSz="914400" eaLnBrk="0" fontAlgn="base" hangingPunct="0">
              <a:spcBef>
                <a:spcPct val="0"/>
              </a:spcBef>
              <a:spcAft>
                <a:spcPct val="0"/>
              </a:spcAft>
            </a:pPr>
            <a:r>
              <a:rPr lang="en-US" altLang="en-US" dirty="0">
                <a:latin typeface="Arial" panose="020B0604020202020204" pitchFamily="34" charset="0"/>
                <a:ea typeface="Open Sans" panose="020B0606030504020204" pitchFamily="34" charset="0"/>
                <a:cs typeface="Arial" panose="020B0604020202020204" pitchFamily="34" charset="0"/>
              </a:rPr>
              <a:t>Up to two Owner Directors may be appointed to serve an annual term</a:t>
            </a:r>
          </a:p>
          <a:p>
            <a:pPr algn="ctr"/>
            <a:endParaRPr lang="en-US" sz="1600" dirty="0">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19852222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520</TotalTime>
  <Words>2453</Words>
  <Application>Microsoft Office PowerPoint</Application>
  <PresentationFormat>Widescreen</PresentationFormat>
  <Paragraphs>463</Paragraphs>
  <Slides>63</Slides>
  <Notes>37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63</vt:i4>
      </vt:variant>
    </vt:vector>
  </HeadingPairs>
  <TitlesOfParts>
    <vt:vector size="74" baseType="lpstr">
      <vt:lpstr>Arial</vt:lpstr>
      <vt:lpstr>Calibri</vt:lpstr>
      <vt:lpstr>Calibri Light</vt:lpstr>
      <vt:lpstr>Open Sans</vt:lpstr>
      <vt:lpstr>Symbol</vt:lpstr>
      <vt:lpstr>Times New Roman</vt:lpstr>
      <vt:lpstr>Univers</vt:lpstr>
      <vt:lpstr>Wide Latin</vt:lpstr>
      <vt:lpstr>Wingdings</vt:lpstr>
      <vt:lpstr>Custom Design</vt:lpstr>
      <vt:lpstr>1_Custom Design</vt:lpstr>
      <vt:lpstr>Board Orientation 2023</vt:lpstr>
      <vt:lpstr>Agenda</vt:lpstr>
      <vt:lpstr>What is ABC?</vt:lpstr>
      <vt:lpstr>ABC History</vt:lpstr>
      <vt:lpstr>PowerPoint Presentation</vt:lpstr>
      <vt:lpstr>Central Florida Chapter</vt:lpstr>
      <vt:lpstr>ABC Central Florida Board Structure</vt:lpstr>
      <vt:lpstr>ABC CF Board Structure</vt:lpstr>
      <vt:lpstr>ABC CF Board Office Terms</vt:lpstr>
      <vt:lpstr>The Board – Staff Relationship</vt:lpstr>
      <vt:lpstr>The Board Dream Team</vt:lpstr>
      <vt:lpstr>PowerPoint Presentation</vt:lpstr>
      <vt:lpstr>Purpose of ABC</vt:lpstr>
      <vt:lpstr>“The Construction Association of Choice”</vt:lpstr>
      <vt:lpstr>PowerPoint Presentation</vt:lpstr>
      <vt:lpstr>National Bylaws</vt:lpstr>
      <vt:lpstr>What is a Board?</vt:lpstr>
      <vt:lpstr>What does a Board do?</vt:lpstr>
      <vt:lpstr>Fiduciary Duties</vt:lpstr>
      <vt:lpstr>Fiduciary Duties</vt:lpstr>
      <vt:lpstr>Duty of Care</vt:lpstr>
      <vt:lpstr>Duty of Loyalty</vt:lpstr>
      <vt:lpstr>   Duty of Obedience</vt:lpstr>
      <vt:lpstr>Duties - Follow the Law &amp; Rules</vt:lpstr>
      <vt:lpstr>Board of Directors’ Responsibilities</vt:lpstr>
      <vt:lpstr>Mission vs. Purpose</vt:lpstr>
      <vt:lpstr>Your Mission Statements</vt:lpstr>
      <vt:lpstr>Strategic Plan</vt:lpstr>
      <vt:lpstr>Provide Proper Financial Oversight</vt:lpstr>
      <vt:lpstr>Establish Financial Controls &amp; Oversight</vt:lpstr>
      <vt:lpstr>Ensure Adequate Resources</vt:lpstr>
      <vt:lpstr>Adequate Resources</vt:lpstr>
      <vt:lpstr>Motivations: Why do People Volunteer?</vt:lpstr>
      <vt:lpstr>Ensure Legal and Ethical Integrity</vt:lpstr>
      <vt:lpstr>Ensure Effective Organizational Planning</vt:lpstr>
      <vt:lpstr>Expectations of  Individual Board Members</vt:lpstr>
      <vt:lpstr>Accountability breeds response-ability</vt:lpstr>
      <vt:lpstr>Accountability is critical  for achieving winning results. </vt:lpstr>
      <vt:lpstr>2023 Expectations | Leadership</vt:lpstr>
      <vt:lpstr>2023 Expectations | Advocacy </vt:lpstr>
      <vt:lpstr>2023 Expectations | Engagement </vt:lpstr>
      <vt:lpstr>2023 Expectations | Mission Support </vt:lpstr>
      <vt:lpstr>What’s our Purpose?</vt:lpstr>
      <vt:lpstr>Purpose</vt:lpstr>
      <vt:lpstr>ABC’s Niche</vt:lpstr>
      <vt:lpstr>Target Market</vt:lpstr>
      <vt:lpstr>Strategic Plan</vt:lpstr>
      <vt:lpstr>Strategic Planning</vt:lpstr>
      <vt:lpstr>Chapter Operations</vt:lpstr>
      <vt:lpstr>Committees are the tools boards use to get the work done. </vt:lpstr>
      <vt:lpstr>Why Committees are Essential</vt:lpstr>
      <vt:lpstr>Types of Committees</vt:lpstr>
      <vt:lpstr>PowerPoint Presentation</vt:lpstr>
      <vt:lpstr>Finances</vt:lpstr>
      <vt:lpstr>Income</vt:lpstr>
      <vt:lpstr>Program Expenses</vt:lpstr>
      <vt:lpstr>General &amp; Administrative Expenses</vt:lpstr>
      <vt:lpstr>Other Expenses</vt:lpstr>
      <vt:lpstr>Financial Health</vt:lpstr>
      <vt:lpstr>Profitability</vt:lpstr>
      <vt:lpstr>Board Member Success</vt:lpstr>
      <vt:lpstr>Board Member Success | Final 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Orientation 2020</dc:title>
  <dc:creator>Nancy Wray</dc:creator>
  <cp:lastModifiedBy>ABC of Central Florida</cp:lastModifiedBy>
  <cp:revision>19</cp:revision>
  <dcterms:created xsi:type="dcterms:W3CDTF">2020-01-10T17:28:32Z</dcterms:created>
  <dcterms:modified xsi:type="dcterms:W3CDTF">2023-11-08T15:35:08Z</dcterms:modified>
</cp:coreProperties>
</file>