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266" r:id="rId5"/>
    <p:sldId id="325" r:id="rId6"/>
    <p:sldId id="279" r:id="rId7"/>
    <p:sldId id="267" r:id="rId8"/>
    <p:sldId id="268" r:id="rId9"/>
    <p:sldId id="261" r:id="rId10"/>
    <p:sldId id="275" r:id="rId11"/>
    <p:sldId id="259" r:id="rId12"/>
    <p:sldId id="321" r:id="rId13"/>
    <p:sldId id="322" r:id="rId14"/>
    <p:sldId id="326" r:id="rId15"/>
    <p:sldId id="317" r:id="rId16"/>
  </p:sldIdLst>
  <p:sldSz cx="18288000" cy="10287000"/>
  <p:notesSz cx="7010400" cy="9296400"/>
  <p:embeddedFontLst>
    <p:embeddedFont>
      <p:font typeface="Verdana" panose="020B060403050404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4" autoAdjust="0"/>
    <p:restoredTop sz="85059" autoAdjust="0"/>
  </p:normalViewPr>
  <p:slideViewPr>
    <p:cSldViewPr>
      <p:cViewPr varScale="1">
        <p:scale>
          <a:sx n="64" d="100"/>
          <a:sy n="64" d="100"/>
        </p:scale>
        <p:origin x="1110"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30.09.2025</a:t>
            </a:fld>
            <a:endParaRPr lang="cs-CZ"/>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482600"/>
            <a:ext cx="4606925" cy="2592388"/>
          </a:xfrm>
        </p:spPr>
      </p:sp>
      <p:sp>
        <p:nvSpPr>
          <p:cNvPr id="3" name="Notes Placeholder 2"/>
          <p:cNvSpPr>
            <a:spLocks noGrp="1"/>
          </p:cNvSpPr>
          <p:nvPr>
            <p:ph type="body" idx="1"/>
          </p:nvPr>
        </p:nvSpPr>
        <p:spPr>
          <a:xfrm>
            <a:off x="926677" y="3283937"/>
            <a:ext cx="5419044" cy="3112366"/>
          </a:xfrm>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987620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defTabSz="931774">
              <a:defRPr/>
            </a:pPr>
            <a:r>
              <a:rPr lang="en-US" dirty="0"/>
              <a:t>Provide the types of projects that come from Convention Center division.</a:t>
            </a: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2600952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defTabSz="931774">
              <a:defRPr/>
            </a:pPr>
            <a:r>
              <a:rPr lang="en-US" dirty="0"/>
              <a:t>Provide the types of projects that come from Convention Center division.</a:t>
            </a: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3062311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519113"/>
            <a:ext cx="4608512" cy="2592387"/>
          </a:xfrm>
        </p:spPr>
      </p:sp>
      <p:sp>
        <p:nvSpPr>
          <p:cNvPr id="3" name="Notes Placeholder 2"/>
          <p:cNvSpPr>
            <a:spLocks noGrp="1"/>
          </p:cNvSpPr>
          <p:nvPr>
            <p:ph type="body" idx="1"/>
          </p:nvPr>
        </p:nvSpPr>
        <p:spPr>
          <a:xfrm>
            <a:off x="878038" y="3283505"/>
            <a:ext cx="5192411" cy="3112366"/>
          </a:xfrm>
        </p:spPr>
        <p:txBody>
          <a:bodyPr/>
          <a:lstStyle/>
          <a:p>
            <a:pPr defTabSz="907633">
              <a:defRPr/>
            </a:pPr>
            <a:r>
              <a:rPr lang="en-US" dirty="0"/>
              <a:t>Thank you. We will take questions at this time.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572167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D7EDB-17BD-9108-5529-6412A054A02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858003-9295-BFC3-BA00-A611929CFFDE}"/>
              </a:ext>
            </a:extLst>
          </p:cNvPr>
          <p:cNvSpPr>
            <a:spLocks noGrp="1"/>
          </p:cNvSpPr>
          <p:nvPr>
            <p:ph type="hdr" sz="quarter"/>
          </p:nvPr>
        </p:nvSpPr>
        <p:spPr>
          <a:xfrm>
            <a:off x="0" y="0"/>
            <a:ext cx="4015599" cy="346353"/>
          </a:xfrm>
          <a:prstGeom prst="rect">
            <a:avLst/>
          </a:prstGeom>
        </p:spPr>
        <p:txBody>
          <a:bodyPr vert="horz" lIns="92487" tIns="46244" rIns="92487" bIns="46244" rtlCol="0"/>
          <a:lstStyle>
            <a:lvl1pPr algn="l">
              <a:defRPr sz="1200"/>
            </a:lvl1pPr>
          </a:lstStyle>
          <a:p>
            <a:pPr defTabSz="924879">
              <a:defRPr/>
            </a:pPr>
            <a:endParaRPr dirty="0">
              <a:solidFill>
                <a:prstClr val="black"/>
              </a:solidFill>
              <a:latin typeface="Calibri"/>
            </a:endParaRPr>
          </a:p>
        </p:txBody>
      </p:sp>
      <p:sp>
        <p:nvSpPr>
          <p:cNvPr id="3" name="Date Placeholder 2">
            <a:extLst>
              <a:ext uri="{FF2B5EF4-FFF2-40B4-BE49-F238E27FC236}">
                <a16:creationId xmlns:a16="http://schemas.microsoft.com/office/drawing/2014/main" id="{03CC5FFD-2B5C-9903-661A-20A827899944}"/>
              </a:ext>
            </a:extLst>
          </p:cNvPr>
          <p:cNvSpPr>
            <a:spLocks noGrp="1"/>
          </p:cNvSpPr>
          <p:nvPr>
            <p:ph type="dt" idx="1"/>
          </p:nvPr>
        </p:nvSpPr>
        <p:spPr>
          <a:xfrm>
            <a:off x="5249560" y="0"/>
            <a:ext cx="4015599" cy="346353"/>
          </a:xfrm>
          <a:prstGeom prst="rect">
            <a:avLst/>
          </a:prstGeom>
        </p:spPr>
        <p:txBody>
          <a:bodyPr vert="horz" lIns="92487" tIns="46244" rIns="92487" bIns="46244" rtlCol="0"/>
          <a:lstStyle>
            <a:lvl1pPr algn="r">
              <a:defRPr sz="1200"/>
            </a:lvl1pPr>
          </a:lstStyle>
          <a:p>
            <a:pPr defTabSz="924879">
              <a:defRPr/>
            </a:pPr>
            <a:r>
              <a:rPr lang="cs-CZ">
                <a:solidFill>
                  <a:prstClr val="black"/>
                </a:solidFill>
                <a:latin typeface="Calibri"/>
              </a:rPr>
              <a:t>1.7.2013</a:t>
            </a:r>
          </a:p>
        </p:txBody>
      </p:sp>
      <p:sp>
        <p:nvSpPr>
          <p:cNvPr id="4" name="Slide Image Placeholder 3">
            <a:extLst>
              <a:ext uri="{FF2B5EF4-FFF2-40B4-BE49-F238E27FC236}">
                <a16:creationId xmlns:a16="http://schemas.microsoft.com/office/drawing/2014/main" id="{93321497-0453-841C-05AA-9D4658100064}"/>
              </a:ext>
            </a:extLst>
          </p:cNvPr>
          <p:cNvSpPr>
            <a:spLocks noGrp="1" noRot="1" noChangeAspect="1"/>
          </p:cNvSpPr>
          <p:nvPr>
            <p:ph type="sldImg" idx="2"/>
          </p:nvPr>
        </p:nvSpPr>
        <p:spPr>
          <a:xfrm>
            <a:off x="1171575" y="517525"/>
            <a:ext cx="4606925" cy="2592388"/>
          </a:xfrm>
          <a:prstGeom prst="rect">
            <a:avLst/>
          </a:prstGeom>
          <a:noFill/>
          <a:ln w="12700">
            <a:solidFill>
              <a:prstClr val="black"/>
            </a:solidFill>
          </a:ln>
        </p:spPr>
        <p:txBody>
          <a:bodyPr vert="horz" lIns="92487" tIns="46244" rIns="92487" bIns="46244" rtlCol="0" anchor="ctr"/>
          <a:lstStyle/>
          <a:p>
            <a:endParaRPr dirty="0"/>
          </a:p>
        </p:txBody>
      </p:sp>
      <p:sp>
        <p:nvSpPr>
          <p:cNvPr id="5" name="Notes Placeholder 4">
            <a:extLst>
              <a:ext uri="{FF2B5EF4-FFF2-40B4-BE49-F238E27FC236}">
                <a16:creationId xmlns:a16="http://schemas.microsoft.com/office/drawing/2014/main" id="{6B336631-6B0A-BEE8-8B61-076D551A6991}"/>
              </a:ext>
            </a:extLst>
          </p:cNvPr>
          <p:cNvSpPr>
            <a:spLocks noGrp="1"/>
          </p:cNvSpPr>
          <p:nvPr>
            <p:ph type="body" sz="quarter" idx="3"/>
          </p:nvPr>
        </p:nvSpPr>
        <p:spPr>
          <a:xfrm>
            <a:off x="926677" y="3283937"/>
            <a:ext cx="5267955" cy="3378150"/>
          </a:xfrm>
          <a:prstGeom prst="rect">
            <a:avLst/>
          </a:prstGeom>
        </p:spPr>
        <p:txBody>
          <a:bodyPr vert="horz" lIns="92487" tIns="46244" rIns="92487" bIns="46244" rtlCol="0"/>
          <a:lstStyle/>
          <a:p>
            <a:endParaRPr lang="en-US" dirty="0"/>
          </a:p>
        </p:txBody>
      </p:sp>
      <p:sp>
        <p:nvSpPr>
          <p:cNvPr id="6" name="Footer Placeholder 5">
            <a:extLst>
              <a:ext uri="{FF2B5EF4-FFF2-40B4-BE49-F238E27FC236}">
                <a16:creationId xmlns:a16="http://schemas.microsoft.com/office/drawing/2014/main" id="{4A20C003-F652-5DC1-C2EC-1F6B08D0F8D8}"/>
              </a:ext>
            </a:extLst>
          </p:cNvPr>
          <p:cNvSpPr>
            <a:spLocks noGrp="1"/>
          </p:cNvSpPr>
          <p:nvPr>
            <p:ph type="ftr" sz="quarter" idx="4"/>
          </p:nvPr>
        </p:nvSpPr>
        <p:spPr>
          <a:xfrm>
            <a:off x="0" y="6567876"/>
            <a:ext cx="4015599" cy="344750"/>
          </a:xfrm>
          <a:prstGeom prst="rect">
            <a:avLst/>
          </a:prstGeom>
        </p:spPr>
        <p:txBody>
          <a:bodyPr vert="horz" lIns="92487" tIns="46244" rIns="92487" bIns="46244" rtlCol="0" anchor="b"/>
          <a:lstStyle>
            <a:lvl1pPr algn="l">
              <a:defRPr sz="1200"/>
            </a:lvl1pPr>
          </a:lstStyle>
          <a:p>
            <a:pPr defTabSz="924879">
              <a:defRPr/>
            </a:pPr>
            <a:endParaRPr dirty="0">
              <a:solidFill>
                <a:prstClr val="black"/>
              </a:solidFill>
              <a:latin typeface="Calibri"/>
            </a:endParaRPr>
          </a:p>
        </p:txBody>
      </p:sp>
      <p:sp>
        <p:nvSpPr>
          <p:cNvPr id="7" name="Slide Number Placeholder 6">
            <a:extLst>
              <a:ext uri="{FF2B5EF4-FFF2-40B4-BE49-F238E27FC236}">
                <a16:creationId xmlns:a16="http://schemas.microsoft.com/office/drawing/2014/main" id="{4DF40FE8-3997-C178-9EA7-DBC085B2303A}"/>
              </a:ext>
            </a:extLst>
          </p:cNvPr>
          <p:cNvSpPr>
            <a:spLocks noGrp="1"/>
          </p:cNvSpPr>
          <p:nvPr>
            <p:ph type="sldNum" sz="quarter" idx="5"/>
          </p:nvPr>
        </p:nvSpPr>
        <p:spPr>
          <a:xfrm>
            <a:off x="5249560" y="6567876"/>
            <a:ext cx="4015599" cy="344750"/>
          </a:xfrm>
          <a:prstGeom prst="rect">
            <a:avLst/>
          </a:prstGeom>
        </p:spPr>
        <p:txBody>
          <a:bodyPr vert="horz" lIns="92487" tIns="46244" rIns="92487" bIns="46244" rtlCol="0" anchor="b"/>
          <a:lstStyle>
            <a:lvl1pPr algn="r">
              <a:defRPr sz="1200"/>
            </a:lvl1pPr>
          </a:lstStyle>
          <a:p>
            <a:pPr defTabSz="924879">
              <a:defRPr/>
            </a:pPr>
            <a:r>
              <a:rPr lang="cs-CZ">
                <a:solidFill>
                  <a:prstClr val="black"/>
                </a:solidFill>
                <a:latin typeface="Calibri"/>
              </a:rPr>
              <a:t>‹#›</a:t>
            </a:r>
          </a:p>
        </p:txBody>
      </p:sp>
    </p:spTree>
    <p:extLst>
      <p:ext uri="{BB962C8B-B14F-4D97-AF65-F5344CB8AC3E}">
        <p14:creationId xmlns:p14="http://schemas.microsoft.com/office/powerpoint/2010/main" val="1012024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dirty="0"/>
              <a:t>Vision – Our</a:t>
            </a:r>
            <a:r>
              <a:rPr lang="en-US" sz="1200" baseline="0" dirty="0"/>
              <a:t> </a:t>
            </a:r>
            <a:r>
              <a:rPr lang="en-US" sz="1200" dirty="0"/>
              <a:t>vision is for Orange County to have the healthiest and most robust economy in the nation. </a:t>
            </a:r>
          </a:p>
          <a:p>
            <a:br>
              <a:rPr lang="en-US" sz="1200" dirty="0"/>
            </a:br>
            <a:r>
              <a:rPr lang="en-US" sz="1200" dirty="0"/>
              <a:t>Mission – Our mission is economic development. By hosting conventions and events, the Center stimulates and infuses the local economy with new money and expanding business opportunities through world-class facilities and innovative services. </a:t>
            </a:r>
          </a:p>
          <a:p>
            <a:br>
              <a:rPr lang="en-US" sz="1200" dirty="0"/>
            </a:br>
            <a:r>
              <a:rPr lang="en-US" sz="1200" dirty="0"/>
              <a:t>Values – As The Center of Hospitality, we are customer-service focused, relationship-driven and innovative. We are actively engaged with employees, clients and stakeholders.</a:t>
            </a:r>
          </a:p>
          <a:p>
            <a:endParaRPr lang="en-US" sz="1200" dirty="0"/>
          </a:p>
          <a:p>
            <a:r>
              <a:rPr lang="en-US" sz="1200" dirty="0"/>
              <a:t>With our vision, mission and values in mind, I’d like to share why we exist with this video that was produced by our marketing and communications team.</a:t>
            </a:r>
          </a:p>
          <a:p>
            <a:endParaRPr lang="en-US" sz="120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6092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116138" y="517525"/>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0" y="3298173"/>
            <a:ext cx="7477760" cy="3132694"/>
          </a:xfrm>
          <a:prstGeom prst="rect">
            <a:avLst/>
          </a:prstGeom>
        </p:spPr>
        <p:txBody>
          <a:bodyPr vert="horz" lIns="93177" tIns="46589" rIns="93177" bIns="46589" rtlCol="0"/>
          <a:lstStyle/>
          <a:p>
            <a:r>
              <a:rPr lang="en-US" dirty="0"/>
              <a:t>When</a:t>
            </a:r>
            <a:r>
              <a:rPr lang="en-US" baseline="0" dirty="0"/>
              <a:t> the Orange County Convention Center (OCCC) opened in 1983, the Central Florida area was </a:t>
            </a:r>
          </a:p>
          <a:p>
            <a:r>
              <a:rPr lang="en-US" baseline="0" dirty="0"/>
              <a:t>considerably less developed and in it’s infancy as a tourism destination. This was apparent in the </a:t>
            </a:r>
          </a:p>
          <a:p>
            <a:r>
              <a:rPr lang="en-US" baseline="0" dirty="0"/>
              <a:t>International Drive area, which at the time offered only two hotels, the Marriott International Drive and </a:t>
            </a:r>
          </a:p>
          <a:p>
            <a:r>
              <a:rPr lang="en-US" baseline="0" dirty="0"/>
              <a:t>the Sheraton World, with a combined 1,800 rooms.</a:t>
            </a:r>
          </a:p>
          <a:p>
            <a:endParaRPr lang="en-US" baseline="0" dirty="0"/>
          </a:p>
          <a:p>
            <a:r>
              <a:rPr lang="en-US" baseline="0" dirty="0"/>
              <a:t>This aerial view is from 1978, five years prior to the construction of the OCCC’s first building.</a:t>
            </a:r>
            <a:endParaRPr lang="en-US" dirty="0"/>
          </a:p>
          <a:p>
            <a:endParaRPr lang="en-US" dirty="0"/>
          </a:p>
          <a:p>
            <a:r>
              <a:rPr lang="en-US" dirty="0"/>
              <a:t>Provide an overview of Convention Center division role with the County.</a:t>
            </a: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1232576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960563" y="5080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0" y="3298173"/>
            <a:ext cx="7477760" cy="3132694"/>
          </a:xfrm>
          <a:prstGeom prst="rect">
            <a:avLst/>
          </a:prstGeom>
        </p:spPr>
        <p:txBody>
          <a:bodyPr vert="horz" lIns="93177" tIns="46589" rIns="93177" bIns="46589" rtlCol="0"/>
          <a:lstStyle/>
          <a:p>
            <a:r>
              <a:rPr lang="en-US" dirty="0"/>
              <a:t>Today,</a:t>
            </a:r>
            <a:r>
              <a:rPr lang="en-US" baseline="0" dirty="0"/>
              <a:t> the area has become a tourism Mecca. Hotel rooms have more than tripled and w</a:t>
            </a:r>
            <a:r>
              <a:rPr lang="en-US" dirty="0"/>
              <a:t>ith</a:t>
            </a:r>
            <a:r>
              <a:rPr lang="en-US" baseline="0" dirty="0"/>
              <a:t> the completion </a:t>
            </a:r>
          </a:p>
          <a:p>
            <a:r>
              <a:rPr lang="en-US" baseline="0" dirty="0"/>
              <a:t>of the Gary Sain Memorial Bridge, OCCC guests will have access to more than 5,200 hotel rooms via </a:t>
            </a:r>
          </a:p>
          <a:p>
            <a:r>
              <a:rPr lang="en-US" baseline="0" dirty="0"/>
              <a:t>pedestrian bridges alone.</a:t>
            </a:r>
          </a:p>
          <a:p>
            <a:endParaRPr lang="en-US" baseline="0" dirty="0"/>
          </a:p>
          <a:p>
            <a:r>
              <a:rPr lang="en-US" baseline="0" dirty="0"/>
              <a:t>The Orlando MSA has also seen considerable development in terms of attractions, air traffic and related</a:t>
            </a:r>
          </a:p>
          <a:p>
            <a:r>
              <a:rPr lang="en-US" baseline="0" dirty="0"/>
              <a:t>infrastructure – Orlando International Airport is the 13</a:t>
            </a:r>
            <a:r>
              <a:rPr lang="en-US" baseline="30000" dirty="0"/>
              <a:t>th</a:t>
            </a:r>
            <a:r>
              <a:rPr lang="en-US" baseline="0" dirty="0"/>
              <a:t> busiest airport in the country. With 2.7 million </a:t>
            </a:r>
          </a:p>
          <a:p>
            <a:r>
              <a:rPr lang="en-US" baseline="0" dirty="0"/>
              <a:t>residents, Orlando is the third largest Metro area in the state, trailing only Miami/Ft. Lauderdale and </a:t>
            </a:r>
          </a:p>
          <a:p>
            <a:r>
              <a:rPr lang="en-US" baseline="0" dirty="0"/>
              <a:t>Tampa/St. Pete.</a:t>
            </a:r>
            <a:endParaRPr lang="en-US" dirty="0">
              <a:latin typeface="Calibri"/>
            </a:endParaRPr>
          </a:p>
          <a:p>
            <a:pPr marL="706919" lvl="1" indent="-241032">
              <a:buFont typeface="Arial" pitchFamily="34" charset="0"/>
              <a:buChar char="•"/>
            </a:pPr>
            <a:endParaRPr lang="en-US" dirty="0">
              <a:latin typeface="Calibri"/>
            </a:endParaRPr>
          </a:p>
          <a:p>
            <a:pPr marL="291179" indent="-291179">
              <a:buFont typeface="Arial" panose="020B0604020202020204" pitchFamily="34" charset="0"/>
              <a:buChar char="•"/>
            </a:pPr>
            <a:r>
              <a:rPr lang="en-US" dirty="0">
                <a:solidFill>
                  <a:schemeClr val="bg1"/>
                </a:solidFill>
              </a:rPr>
              <a:t>Built in multiple phases: I, II, IIA, III, IV, V</a:t>
            </a:r>
          </a:p>
          <a:p>
            <a:pPr marL="291179" indent="-291179">
              <a:buFont typeface="Arial" panose="020B0604020202020204" pitchFamily="34" charset="0"/>
              <a:buChar char="•"/>
            </a:pPr>
            <a:r>
              <a:rPr lang="en-US" dirty="0">
                <a:solidFill>
                  <a:schemeClr val="bg1"/>
                </a:solidFill>
              </a:rPr>
              <a:t>Phase V opened in 2003</a:t>
            </a:r>
          </a:p>
          <a:p>
            <a:pPr marL="291179" indent="-291179">
              <a:buFont typeface="Arial" panose="020B0604020202020204" pitchFamily="34" charset="0"/>
              <a:buChar char="•"/>
            </a:pPr>
            <a:r>
              <a:rPr lang="en-US" dirty="0">
                <a:solidFill>
                  <a:schemeClr val="bg1"/>
                </a:solidFill>
              </a:rPr>
              <a:t>7.1 Million square feet under roof</a:t>
            </a:r>
          </a:p>
          <a:p>
            <a:pPr marL="291179" indent="-291179">
              <a:buFont typeface="Arial" panose="020B0604020202020204" pitchFamily="34" charset="0"/>
              <a:buChar char="•"/>
            </a:pPr>
            <a:r>
              <a:rPr lang="en-US" dirty="0">
                <a:solidFill>
                  <a:schemeClr val="bg1"/>
                </a:solidFill>
              </a:rPr>
              <a:t>Pedestrian bridges connecting OCCC to nearby hotels</a:t>
            </a:r>
          </a:p>
          <a:p>
            <a:pPr marL="291179" indent="-291179">
              <a:buFont typeface="Arial" panose="020B0604020202020204" pitchFamily="34" charset="0"/>
              <a:buChar char="•"/>
            </a:pPr>
            <a:r>
              <a:rPr lang="en-US" dirty="0">
                <a:solidFill>
                  <a:schemeClr val="bg1"/>
                </a:solidFill>
              </a:rPr>
              <a:t>40</a:t>
            </a:r>
            <a:r>
              <a:rPr lang="en-US" baseline="30000" dirty="0">
                <a:solidFill>
                  <a:schemeClr val="bg1"/>
                </a:solidFill>
              </a:rPr>
              <a:t>th</a:t>
            </a:r>
            <a:r>
              <a:rPr lang="en-US" dirty="0">
                <a:solidFill>
                  <a:schemeClr val="bg1"/>
                </a:solidFill>
              </a:rPr>
              <a:t> Anniversary celebrated in 2023</a:t>
            </a:r>
          </a:p>
          <a:p>
            <a:pPr marL="706919" lvl="1" indent="-241032">
              <a:buFont typeface="Arial" pitchFamily="34" charset="0"/>
              <a:buChar char="•"/>
            </a:pPr>
            <a:endParaRPr lang="en-US" dirty="0">
              <a:latin typeface="Calibri"/>
            </a:endParaRP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287888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dirty="0"/>
              <a:t>Completed Projects</a:t>
            </a:r>
          </a:p>
          <a:p>
            <a:endParaRPr lang="en-US" dirty="0"/>
          </a:p>
          <a:p>
            <a:r>
              <a:rPr lang="en-US" dirty="0"/>
              <a:t>West Food Service Renovations</a:t>
            </a:r>
          </a:p>
          <a:p>
            <a:r>
              <a:rPr lang="en-US" dirty="0"/>
              <a:t>Chapin Theater </a:t>
            </a:r>
          </a:p>
          <a:p>
            <a:r>
              <a:rPr lang="en-US" dirty="0"/>
              <a:t>Wellness Rooms</a:t>
            </a:r>
          </a:p>
          <a:p>
            <a:r>
              <a:rPr lang="en-US" dirty="0"/>
              <a:t>N-S Flooring </a:t>
            </a:r>
          </a:p>
          <a:p>
            <a:endParaRPr lang="en-US" dirty="0"/>
          </a:p>
          <a:p>
            <a:r>
              <a:rPr lang="en-US" dirty="0"/>
              <a:t>Additional</a:t>
            </a:r>
          </a:p>
          <a:p>
            <a:r>
              <a:rPr lang="en-US" dirty="0"/>
              <a:t>Campus Diesel Tank Replacements</a:t>
            </a:r>
          </a:p>
          <a:p>
            <a:r>
              <a:rPr lang="en-US" dirty="0"/>
              <a:t>N-S Smoke Control Upgrades</a:t>
            </a:r>
          </a:p>
          <a:p>
            <a:r>
              <a:rPr lang="en-US" dirty="0"/>
              <a:t>N-S Access Control Replacement</a:t>
            </a:r>
          </a:p>
          <a:p>
            <a:r>
              <a:rPr lang="en-US" dirty="0"/>
              <a:t>Campus Remote DMS Upgrades</a:t>
            </a: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defTabSz="931774">
              <a:defRPr/>
            </a:pPr>
            <a:r>
              <a:rPr lang="en-US" dirty="0"/>
              <a:t>Provide the types of projects that come from Convention Center division.</a:t>
            </a: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362909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defTabSz="931774">
              <a:defRPr/>
            </a:pPr>
            <a:r>
              <a:rPr lang="en-US" dirty="0"/>
              <a:t>Provide the types of projects that come from Convention Center division.</a:t>
            </a: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3856314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jpe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jpeg"/><Relationship Id="rId11" Type="http://schemas.openxmlformats.org/officeDocument/2006/relationships/image" Target="../media/image14.jpeg"/><Relationship Id="rId5" Type="http://schemas.openxmlformats.org/officeDocument/2006/relationships/image" Target="../media/image4.png"/><Relationship Id="rId10" Type="http://schemas.openxmlformats.org/officeDocument/2006/relationships/image" Target="../media/image13.jpeg"/><Relationship Id="rId4" Type="http://schemas.openxmlformats.org/officeDocument/2006/relationships/notesSlide" Target="../notesSlides/notesSlide6.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8380537" cy="10339052"/>
          </a:xfrm>
          <a:prstGeom prst="rect">
            <a:avLst/>
          </a:prstGeom>
        </p:spPr>
      </p:pic>
      <p:sp>
        <p:nvSpPr>
          <p:cNvPr id="7" name="Freeform 7"/>
          <p:cNvSpPr/>
          <p:nvPr/>
        </p:nvSpPr>
        <p:spPr>
          <a:xfrm flipH="1">
            <a:off x="0" y="5829300"/>
            <a:ext cx="18564664" cy="7559888"/>
          </a:xfrm>
          <a:custGeom>
            <a:avLst/>
            <a:gdLst/>
            <a:ahLst/>
            <a:cxnLst/>
            <a:rect l="l" t="t" r="r" b="b"/>
            <a:pathLst>
              <a:path w="14160676" h="10710621">
                <a:moveTo>
                  <a:pt x="14160676" y="0"/>
                </a:moveTo>
                <a:lnTo>
                  <a:pt x="0" y="0"/>
                </a:lnTo>
                <a:lnTo>
                  <a:pt x="0" y="10710621"/>
                </a:lnTo>
                <a:lnTo>
                  <a:pt x="14160676" y="10710621"/>
                </a:lnTo>
                <a:lnTo>
                  <a:pt x="14160676"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8"/>
          <p:cNvSpPr txBox="1"/>
          <p:nvPr/>
        </p:nvSpPr>
        <p:spPr>
          <a:xfrm>
            <a:off x="414177" y="9214616"/>
            <a:ext cx="18058424" cy="789255"/>
          </a:xfrm>
          <a:prstGeom prst="rect">
            <a:avLst/>
          </a:prstGeom>
        </p:spPr>
        <p:txBody>
          <a:bodyPr wrap="square" lIns="0" tIns="0" rIns="0" bIns="0" rtlCol="0" anchor="t">
            <a:spAutoFit/>
          </a:bodyPr>
          <a:lstStyle/>
          <a:p>
            <a:pPr>
              <a:lnSpc>
                <a:spcPts val="7051"/>
              </a:lnSpc>
              <a:defRPr/>
            </a:pPr>
            <a:r>
              <a:rPr kumimoji="0" lang="en-US" sz="400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October 1, 2025</a:t>
            </a:r>
          </a:p>
        </p:txBody>
      </p:sp>
      <p:sp>
        <p:nvSpPr>
          <p:cNvPr id="3" name="TextBox 8">
            <a:extLst>
              <a:ext uri="{FF2B5EF4-FFF2-40B4-BE49-F238E27FC236}">
                <a16:creationId xmlns:a16="http://schemas.microsoft.com/office/drawing/2014/main" id="{F58889E2-8B98-33C4-6D48-C220170C8DA1}"/>
              </a:ext>
            </a:extLst>
          </p:cNvPr>
          <p:cNvSpPr txBox="1"/>
          <p:nvPr/>
        </p:nvSpPr>
        <p:spPr>
          <a:xfrm>
            <a:off x="322114" y="8424182"/>
            <a:ext cx="20023286" cy="826445"/>
          </a:xfrm>
          <a:prstGeom prst="rect">
            <a:avLst/>
          </a:prstGeom>
        </p:spPr>
        <p:txBody>
          <a:bodyPr wrap="square" lIns="0" tIns="0" rIns="0" bIns="0" rtlCol="0" anchor="t">
            <a:spAutoFit/>
          </a:bodyPr>
          <a:lstStyle/>
          <a:p>
            <a:pPr>
              <a:lnSpc>
                <a:spcPts val="7051"/>
              </a:lnSpc>
            </a:pPr>
            <a:r>
              <a:rPr lang="en-US" sz="5400"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Orange County </a:t>
            </a:r>
            <a:r>
              <a:rPr lang="en-US" sz="5400" b="1">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Convention Center</a:t>
            </a:r>
            <a:endParaRPr lang="en-US" sz="5400"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hlinkClick r:id="" action="ppaction://media"/>
            <a:extLst>
              <a:ext uri="{FF2B5EF4-FFF2-40B4-BE49-F238E27FC236}">
                <a16:creationId xmlns:a16="http://schemas.microsoft.com/office/drawing/2014/main" id="{912C5A27-6BC4-4317-875F-B44D3566EF9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61209" t="8752" b="8752"/>
          <a:stretch>
            <a:fillRect/>
          </a:stretch>
        </p:blipFill>
        <p:spPr>
          <a:xfrm>
            <a:off x="418496" y="2019299"/>
            <a:ext cx="8725504" cy="7274393"/>
          </a:xfrm>
          <a:prstGeom prst="rect">
            <a:avLst/>
          </a:prstGeom>
        </p:spPr>
      </p:pic>
      <p:sp>
        <p:nvSpPr>
          <p:cNvPr id="2" name="AutoShape 2"/>
          <p:cNvSpPr/>
          <p:nvPr/>
        </p:nvSpPr>
        <p:spPr>
          <a:xfrm>
            <a:off x="13703276" y="596406"/>
            <a:ext cx="3146921" cy="0"/>
          </a:xfrm>
          <a:prstGeom prst="line">
            <a:avLst/>
          </a:prstGeom>
          <a:ln w="28575" cap="rnd">
            <a:solidFill>
              <a:srgbClr val="F15922"/>
            </a:solidFill>
            <a:prstDash val="solid"/>
            <a:headEnd type="none" w="sm" len="sm"/>
            <a:tailEnd type="none" w="sm" len="sm"/>
          </a:ln>
        </p:spPr>
        <p:txBody>
          <a:bodyPr/>
          <a:lstStyle/>
          <a:p>
            <a:endParaRPr lang="en-US"/>
          </a:p>
        </p:txBody>
      </p:sp>
      <p:sp>
        <p:nvSpPr>
          <p:cNvPr id="3" name="Freeform 3"/>
          <p:cNvSpPr/>
          <p:nvPr/>
        </p:nvSpPr>
        <p:spPr>
          <a:xfrm>
            <a:off x="16930379" y="325046"/>
            <a:ext cx="657842" cy="542720"/>
          </a:xfrm>
          <a:custGeom>
            <a:avLst/>
            <a:gdLst/>
            <a:ahLst/>
            <a:cxnLst/>
            <a:rect l="l" t="t" r="r" b="b"/>
            <a:pathLst>
              <a:path w="657842" h="542720">
                <a:moveTo>
                  <a:pt x="0" y="0"/>
                </a:moveTo>
                <a:lnTo>
                  <a:pt x="657842" y="0"/>
                </a:lnTo>
                <a:lnTo>
                  <a:pt x="657842" y="542720"/>
                </a:lnTo>
                <a:lnTo>
                  <a:pt x="0" y="542720"/>
                </a:lnTo>
                <a:lnTo>
                  <a:pt x="0" y="0"/>
                </a:lnTo>
                <a:close/>
              </a:path>
            </a:pathLst>
          </a:custGeom>
          <a:blipFill>
            <a:blip r:embed="rId6"/>
            <a:stretch>
              <a:fillRect/>
            </a:stretch>
          </a:blipFill>
        </p:spPr>
        <p:txBody>
          <a:bodyPr/>
          <a:lstStyle/>
          <a:p>
            <a:endParaRPr lang="en-US"/>
          </a:p>
        </p:txBody>
      </p:sp>
      <p:sp>
        <p:nvSpPr>
          <p:cNvPr id="5" name="Freeform 5"/>
          <p:cNvSpPr/>
          <p:nvPr/>
        </p:nvSpPr>
        <p:spPr>
          <a:xfrm>
            <a:off x="496269" y="9429397"/>
            <a:ext cx="657842" cy="542720"/>
          </a:xfrm>
          <a:custGeom>
            <a:avLst/>
            <a:gdLst/>
            <a:ahLst/>
            <a:cxnLst/>
            <a:rect l="l" t="t" r="r" b="b"/>
            <a:pathLst>
              <a:path w="657842" h="542720">
                <a:moveTo>
                  <a:pt x="0" y="0"/>
                </a:moveTo>
                <a:lnTo>
                  <a:pt x="657843" y="0"/>
                </a:lnTo>
                <a:lnTo>
                  <a:pt x="657843" y="542720"/>
                </a:lnTo>
                <a:lnTo>
                  <a:pt x="0" y="54272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376801" y="544294"/>
            <a:ext cx="13204598" cy="1077218"/>
          </a:xfrm>
          <a:prstGeom prst="rect">
            <a:avLst/>
          </a:prstGeom>
        </p:spPr>
        <p:txBody>
          <a:bodyPr wrap="square" lIns="0" tIns="0" rIns="0" bIns="0" rtlCol="0" anchor="t">
            <a:spAutoFit/>
          </a:bodyPr>
          <a:lstStyle/>
          <a:p>
            <a:pPr>
              <a:lnSpc>
                <a:spcPts val="4178"/>
              </a:lnSpc>
            </a:pPr>
            <a:r>
              <a:rPr lang="en-US" sz="4800" b="1" dirty="0">
                <a:solidFill>
                  <a:srgbClr val="DD5828"/>
                </a:solidFill>
                <a:latin typeface="Verdana" panose="020B0604030504040204" pitchFamily="34" charset="0"/>
                <a:ea typeface="Verdana" panose="020B0604030504040204" pitchFamily="34" charset="0"/>
              </a:rPr>
              <a:t>Capital Improvement Program (CIP) Projects</a:t>
            </a:r>
          </a:p>
        </p:txBody>
      </p:sp>
      <p:sp>
        <p:nvSpPr>
          <p:cNvPr id="27" name="TextBox 26">
            <a:extLst>
              <a:ext uri="{FF2B5EF4-FFF2-40B4-BE49-F238E27FC236}">
                <a16:creationId xmlns:a16="http://schemas.microsoft.com/office/drawing/2014/main" id="{98A5394F-ED5F-D451-35E7-6A24F19DB973}"/>
              </a:ext>
            </a:extLst>
          </p:cNvPr>
          <p:cNvSpPr txBox="1"/>
          <p:nvPr/>
        </p:nvSpPr>
        <p:spPr>
          <a:xfrm>
            <a:off x="767554" y="2551463"/>
            <a:ext cx="7456489" cy="5255734"/>
          </a:xfrm>
          <a:prstGeom prst="rect">
            <a:avLst/>
          </a:prstGeom>
          <a:noFill/>
        </p:spPr>
        <p:txBody>
          <a:bodyPr wrap="square" rtlCol="0">
            <a:spAutoFit/>
          </a:bodyPr>
          <a:lstStyle/>
          <a:p>
            <a:pPr>
              <a:lnSpc>
                <a:spcPct val="150000"/>
              </a:lnSpc>
            </a:pPr>
            <a:r>
              <a:rPr lang="en-US" sz="3600" b="1" dirty="0">
                <a:solidFill>
                  <a:schemeClr val="bg1"/>
                </a:solidFill>
                <a:latin typeface="Verdana" panose="020B0604030504040204" pitchFamily="34" charset="0"/>
                <a:ea typeface="Verdana" panose="020B0604030504040204" pitchFamily="34" charset="0"/>
              </a:rPr>
              <a:t>Grand Concourse Expansion</a:t>
            </a:r>
          </a:p>
          <a:p>
            <a:pPr marL="457200" indent="-457200">
              <a:lnSpc>
                <a:spcPct val="150000"/>
              </a:lnSpc>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Enhanced Connectivity</a:t>
            </a:r>
          </a:p>
          <a:p>
            <a:pPr marL="457200" indent="-457200">
              <a:lnSpc>
                <a:spcPct val="150000"/>
              </a:lnSpc>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Dedicated Ballroom </a:t>
            </a:r>
          </a:p>
          <a:p>
            <a:pPr marL="457200" indent="-457200">
              <a:lnSpc>
                <a:spcPct val="150000"/>
              </a:lnSpc>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Additional Meeting Rooms</a:t>
            </a:r>
          </a:p>
          <a:p>
            <a:pPr marL="457200" indent="-457200">
              <a:lnSpc>
                <a:spcPct val="150000"/>
              </a:lnSpc>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Flexible Space for Capacity</a:t>
            </a:r>
          </a:p>
          <a:p>
            <a:pPr marL="457200" indent="-457200">
              <a:lnSpc>
                <a:spcPct val="150000"/>
              </a:lnSpc>
              <a:buFont typeface="Arial" panose="020B0604020202020204" pitchFamily="34" charset="0"/>
              <a:buChar char="•"/>
            </a:pPr>
            <a:r>
              <a:rPr lang="en-US" altLang="en-US" sz="3200" dirty="0">
                <a:solidFill>
                  <a:schemeClr val="bg1"/>
                </a:solidFill>
                <a:latin typeface="Verdana" panose="020B0604030504040204" pitchFamily="34" charset="0"/>
                <a:ea typeface="Verdana" panose="020B0604030504040204" pitchFamily="34" charset="0"/>
              </a:rPr>
              <a:t>Construction Begins March 2026</a:t>
            </a:r>
          </a:p>
          <a:p>
            <a:pPr marL="457200" indent="-457200">
              <a:lnSpc>
                <a:spcPct val="150000"/>
              </a:lnSpc>
              <a:buFont typeface="Arial" panose="020B0604020202020204" pitchFamily="34" charset="0"/>
              <a:buChar char="•"/>
            </a:pPr>
            <a:r>
              <a:rPr lang="en-US" altLang="en-US" sz="3200" dirty="0">
                <a:solidFill>
                  <a:schemeClr val="bg1"/>
                </a:solidFill>
                <a:latin typeface="Verdana" panose="020B0604030504040204" pitchFamily="34" charset="0"/>
                <a:ea typeface="Verdana" panose="020B0604030504040204" pitchFamily="34" charset="0"/>
              </a:rPr>
              <a:t>Slated to Open Late 2029</a:t>
            </a:r>
            <a:endParaRPr lang="en-US" sz="3200" dirty="0">
              <a:solidFill>
                <a:schemeClr val="bg1"/>
              </a:solidFill>
              <a:latin typeface="Verdana" panose="020B0604030504040204" pitchFamily="34" charset="0"/>
              <a:ea typeface="Verdana" panose="020B0604030504040204" pitchFamily="34" charset="0"/>
            </a:endParaRPr>
          </a:p>
        </p:txBody>
      </p:sp>
      <p:pic>
        <p:nvPicPr>
          <p:cNvPr id="10" name="Picture 5" descr="A picture containing sky, outdoor, road, shore&#10;&#10;AI-generated content may be incorrect.">
            <a:extLst>
              <a:ext uri="{FF2B5EF4-FFF2-40B4-BE49-F238E27FC236}">
                <a16:creationId xmlns:a16="http://schemas.microsoft.com/office/drawing/2014/main" id="{5B4110F8-2ED1-5FFF-E6E0-992CE108FB2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228"/>
          <a:stretch>
            <a:fillRect/>
          </a:stretch>
        </p:blipFill>
        <p:spPr bwMode="auto">
          <a:xfrm>
            <a:off x="8254523" y="2551463"/>
            <a:ext cx="9835357" cy="623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
            <a:extLst>
              <a:ext uri="{FF2B5EF4-FFF2-40B4-BE49-F238E27FC236}">
                <a16:creationId xmlns:a16="http://schemas.microsoft.com/office/drawing/2014/main" id="{BD13FDA8-6ABC-D248-74CE-2EDCE863DFBC}"/>
              </a:ext>
            </a:extLst>
          </p:cNvPr>
          <p:cNvSpPr/>
          <p:nvPr/>
        </p:nvSpPr>
        <p:spPr>
          <a:xfrm>
            <a:off x="1154111" y="9700757"/>
            <a:ext cx="3146921" cy="0"/>
          </a:xfrm>
          <a:prstGeom prst="line">
            <a:avLst/>
          </a:prstGeom>
          <a:ln w="28575" cap="rnd">
            <a:solidFill>
              <a:srgbClr val="F15922"/>
            </a:solidFill>
            <a:prstDash val="solid"/>
            <a:headEnd type="none" w="sm" len="sm"/>
            <a:tailEnd type="none" w="sm" len="sm"/>
          </a:ln>
        </p:spPr>
        <p:txBody>
          <a:bodyPr/>
          <a:lstStyle/>
          <a:p>
            <a:endParaRPr lang="en-US"/>
          </a:p>
        </p:txBody>
      </p:sp>
      <p:sp>
        <p:nvSpPr>
          <p:cNvPr id="11" name="AutoShape 6">
            <a:extLst>
              <a:ext uri="{FF2B5EF4-FFF2-40B4-BE49-F238E27FC236}">
                <a16:creationId xmlns:a16="http://schemas.microsoft.com/office/drawing/2014/main" id="{C1A07A6E-DE02-F355-8C5E-667FBD6221D0}"/>
              </a:ext>
            </a:extLst>
          </p:cNvPr>
          <p:cNvSpPr/>
          <p:nvPr/>
        </p:nvSpPr>
        <p:spPr>
          <a:xfrm flipV="1">
            <a:off x="348966" y="1790700"/>
            <a:ext cx="4146833" cy="0"/>
          </a:xfrm>
          <a:prstGeom prst="line">
            <a:avLst/>
          </a:prstGeom>
          <a:ln w="85725" cap="rnd">
            <a:solidFill>
              <a:srgbClr val="F15922"/>
            </a:solidFill>
            <a:prstDash val="solid"/>
            <a:headEnd type="none" w="sm" len="sm"/>
            <a:tailEnd type="none" w="sm" len="sm"/>
          </a:ln>
        </p:spPr>
        <p:txBody>
          <a:bodyPr/>
          <a:lstStyle/>
          <a:p>
            <a:endParaRPr lang="en-US" dirty="0"/>
          </a:p>
        </p:txBody>
      </p:sp>
    </p:spTree>
    <p:extLst>
      <p:ext uri="{BB962C8B-B14F-4D97-AF65-F5344CB8AC3E}">
        <p14:creationId xmlns:p14="http://schemas.microsoft.com/office/powerpoint/2010/main" val="416923054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100000">
                <p:cTn id="12" repeatCount="indefinite"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hlinkClick r:id="" action="ppaction://media"/>
            <a:extLst>
              <a:ext uri="{FF2B5EF4-FFF2-40B4-BE49-F238E27FC236}">
                <a16:creationId xmlns:a16="http://schemas.microsoft.com/office/drawing/2014/main" id="{912C5A27-6BC4-4317-875F-B44D3566EF9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61209" t="8752" b="8752"/>
          <a:stretch>
            <a:fillRect/>
          </a:stretch>
        </p:blipFill>
        <p:spPr>
          <a:xfrm>
            <a:off x="418496" y="2019299"/>
            <a:ext cx="15812104" cy="7274393"/>
          </a:xfrm>
          <a:prstGeom prst="rect">
            <a:avLst/>
          </a:prstGeom>
        </p:spPr>
      </p:pic>
      <p:sp>
        <p:nvSpPr>
          <p:cNvPr id="2" name="AutoShape 2"/>
          <p:cNvSpPr/>
          <p:nvPr/>
        </p:nvSpPr>
        <p:spPr>
          <a:xfrm>
            <a:off x="13703276" y="596406"/>
            <a:ext cx="3146921" cy="0"/>
          </a:xfrm>
          <a:prstGeom prst="line">
            <a:avLst/>
          </a:prstGeom>
          <a:ln w="28575" cap="rnd">
            <a:solidFill>
              <a:srgbClr val="F15922"/>
            </a:solidFill>
            <a:prstDash val="solid"/>
            <a:headEnd type="none" w="sm" len="sm"/>
            <a:tailEnd type="none" w="sm" len="sm"/>
          </a:ln>
        </p:spPr>
        <p:txBody>
          <a:bodyPr/>
          <a:lstStyle/>
          <a:p>
            <a:endParaRPr lang="en-US"/>
          </a:p>
        </p:txBody>
      </p:sp>
      <p:sp>
        <p:nvSpPr>
          <p:cNvPr id="3" name="Freeform 3"/>
          <p:cNvSpPr/>
          <p:nvPr/>
        </p:nvSpPr>
        <p:spPr>
          <a:xfrm>
            <a:off x="16930379" y="325046"/>
            <a:ext cx="657842" cy="542720"/>
          </a:xfrm>
          <a:custGeom>
            <a:avLst/>
            <a:gdLst/>
            <a:ahLst/>
            <a:cxnLst/>
            <a:rect l="l" t="t" r="r" b="b"/>
            <a:pathLst>
              <a:path w="657842" h="542720">
                <a:moveTo>
                  <a:pt x="0" y="0"/>
                </a:moveTo>
                <a:lnTo>
                  <a:pt x="657842" y="0"/>
                </a:lnTo>
                <a:lnTo>
                  <a:pt x="657842" y="542720"/>
                </a:lnTo>
                <a:lnTo>
                  <a:pt x="0" y="542720"/>
                </a:lnTo>
                <a:lnTo>
                  <a:pt x="0" y="0"/>
                </a:lnTo>
                <a:close/>
              </a:path>
            </a:pathLst>
          </a:custGeom>
          <a:blipFill>
            <a:blip r:embed="rId6"/>
            <a:stretch>
              <a:fillRect/>
            </a:stretch>
          </a:blipFill>
        </p:spPr>
        <p:txBody>
          <a:bodyPr/>
          <a:lstStyle/>
          <a:p>
            <a:endParaRPr lang="en-US"/>
          </a:p>
        </p:txBody>
      </p:sp>
      <p:sp>
        <p:nvSpPr>
          <p:cNvPr id="5" name="Freeform 5"/>
          <p:cNvSpPr/>
          <p:nvPr/>
        </p:nvSpPr>
        <p:spPr>
          <a:xfrm>
            <a:off x="496269" y="9429397"/>
            <a:ext cx="657842" cy="542720"/>
          </a:xfrm>
          <a:custGeom>
            <a:avLst/>
            <a:gdLst/>
            <a:ahLst/>
            <a:cxnLst/>
            <a:rect l="l" t="t" r="r" b="b"/>
            <a:pathLst>
              <a:path w="657842" h="542720">
                <a:moveTo>
                  <a:pt x="0" y="0"/>
                </a:moveTo>
                <a:lnTo>
                  <a:pt x="657843" y="0"/>
                </a:lnTo>
                <a:lnTo>
                  <a:pt x="657843" y="542720"/>
                </a:lnTo>
                <a:lnTo>
                  <a:pt x="0" y="54272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376801" y="544294"/>
            <a:ext cx="13204598" cy="538609"/>
          </a:xfrm>
          <a:prstGeom prst="rect">
            <a:avLst/>
          </a:prstGeom>
        </p:spPr>
        <p:txBody>
          <a:bodyPr wrap="square" lIns="0" tIns="0" rIns="0" bIns="0" rtlCol="0" anchor="t">
            <a:spAutoFit/>
          </a:bodyPr>
          <a:lstStyle/>
          <a:p>
            <a:pPr>
              <a:lnSpc>
                <a:spcPts val="4178"/>
              </a:lnSpc>
            </a:pPr>
            <a:r>
              <a:rPr lang="en-US" sz="4800" b="1" dirty="0">
                <a:solidFill>
                  <a:srgbClr val="DD5828"/>
                </a:solidFill>
                <a:latin typeface="Verdana" panose="020B0604030504040204" pitchFamily="34" charset="0"/>
                <a:ea typeface="Verdana" panose="020B0604030504040204" pitchFamily="34" charset="0"/>
              </a:rPr>
              <a:t>Procurement and Bidding</a:t>
            </a:r>
          </a:p>
        </p:txBody>
      </p:sp>
      <p:sp>
        <p:nvSpPr>
          <p:cNvPr id="27" name="TextBox 26">
            <a:extLst>
              <a:ext uri="{FF2B5EF4-FFF2-40B4-BE49-F238E27FC236}">
                <a16:creationId xmlns:a16="http://schemas.microsoft.com/office/drawing/2014/main" id="{98A5394F-ED5F-D451-35E7-6A24F19DB973}"/>
              </a:ext>
            </a:extLst>
          </p:cNvPr>
          <p:cNvSpPr txBox="1"/>
          <p:nvPr/>
        </p:nvSpPr>
        <p:spPr>
          <a:xfrm>
            <a:off x="633902" y="3225037"/>
            <a:ext cx="7690646" cy="3833422"/>
          </a:xfrm>
          <a:prstGeom prst="rect">
            <a:avLst/>
          </a:prstGeom>
          <a:noFill/>
        </p:spPr>
        <p:txBody>
          <a:bodyPr wrap="square" rtlCol="0">
            <a:spAutoFit/>
          </a:bodyPr>
          <a:lstStyle/>
          <a:p>
            <a:pPr>
              <a:lnSpc>
                <a:spcPct val="150000"/>
              </a:lnSpc>
            </a:pPr>
            <a:endParaRPr lang="en-US" sz="3600" b="1" dirty="0">
              <a:solidFill>
                <a:schemeClr val="bg1"/>
              </a:solidFill>
              <a:latin typeface="Verdana" panose="020B0604030504040204" pitchFamily="34" charset="0"/>
              <a:ea typeface="Verdana" panose="020B0604030504040204" pitchFamily="34" charset="0"/>
            </a:endParaRPr>
          </a:p>
          <a:p>
            <a:pPr marL="457200" indent="-457200">
              <a:lnSpc>
                <a:spcPct val="150000"/>
              </a:lnSpc>
              <a:buFont typeface="Arial" panose="020B0604020202020204" pitchFamily="34" charset="0"/>
              <a:buChar char="•"/>
            </a:pPr>
            <a:r>
              <a:rPr lang="en-US" sz="4400" dirty="0">
                <a:solidFill>
                  <a:schemeClr val="bg1"/>
                </a:solidFill>
                <a:latin typeface="Verdana" panose="020B0604030504040204" pitchFamily="34" charset="0"/>
                <a:ea typeface="Verdana" panose="020B0604030504040204" pitchFamily="34" charset="0"/>
              </a:rPr>
              <a:t>Project Types</a:t>
            </a:r>
          </a:p>
          <a:p>
            <a:pPr marL="457200" indent="-457200">
              <a:lnSpc>
                <a:spcPct val="150000"/>
              </a:lnSpc>
              <a:buFont typeface="Arial" panose="020B0604020202020204" pitchFamily="34" charset="0"/>
              <a:buChar char="•"/>
            </a:pPr>
            <a:r>
              <a:rPr lang="en-US" sz="4400" dirty="0">
                <a:solidFill>
                  <a:schemeClr val="bg1"/>
                </a:solidFill>
                <a:latin typeface="Verdana" panose="020B0604030504040204" pitchFamily="34" charset="0"/>
                <a:ea typeface="Verdana" panose="020B0604030504040204" pitchFamily="34" charset="0"/>
              </a:rPr>
              <a:t>Bid Process</a:t>
            </a:r>
          </a:p>
          <a:p>
            <a:pPr marL="457200" indent="-457200">
              <a:lnSpc>
                <a:spcPct val="150000"/>
              </a:lnSpc>
              <a:buFont typeface="Arial" panose="020B0604020202020204" pitchFamily="34" charset="0"/>
              <a:buChar char="•"/>
            </a:pPr>
            <a:r>
              <a:rPr lang="en-US" sz="4400" dirty="0">
                <a:solidFill>
                  <a:schemeClr val="bg1"/>
                </a:solidFill>
                <a:latin typeface="Verdana" panose="020B0604030504040204" pitchFamily="34" charset="0"/>
                <a:ea typeface="Verdana" panose="020B0604030504040204" pitchFamily="34" charset="0"/>
              </a:rPr>
              <a:t>OpenGov</a:t>
            </a:r>
          </a:p>
        </p:txBody>
      </p:sp>
      <p:sp>
        <p:nvSpPr>
          <p:cNvPr id="9" name="AutoShape 2">
            <a:extLst>
              <a:ext uri="{FF2B5EF4-FFF2-40B4-BE49-F238E27FC236}">
                <a16:creationId xmlns:a16="http://schemas.microsoft.com/office/drawing/2014/main" id="{BD13FDA8-6ABC-D248-74CE-2EDCE863DFBC}"/>
              </a:ext>
            </a:extLst>
          </p:cNvPr>
          <p:cNvSpPr/>
          <p:nvPr/>
        </p:nvSpPr>
        <p:spPr>
          <a:xfrm>
            <a:off x="1154111" y="9700757"/>
            <a:ext cx="3146921" cy="0"/>
          </a:xfrm>
          <a:prstGeom prst="line">
            <a:avLst/>
          </a:prstGeom>
          <a:ln w="28575" cap="rnd">
            <a:solidFill>
              <a:srgbClr val="F15922"/>
            </a:solidFill>
            <a:prstDash val="solid"/>
            <a:headEnd type="none" w="sm" len="sm"/>
            <a:tailEnd type="none" w="sm" len="sm"/>
          </a:ln>
        </p:spPr>
        <p:txBody>
          <a:bodyPr/>
          <a:lstStyle/>
          <a:p>
            <a:endParaRPr lang="en-US"/>
          </a:p>
        </p:txBody>
      </p:sp>
      <p:sp>
        <p:nvSpPr>
          <p:cNvPr id="11" name="AutoShape 6">
            <a:extLst>
              <a:ext uri="{FF2B5EF4-FFF2-40B4-BE49-F238E27FC236}">
                <a16:creationId xmlns:a16="http://schemas.microsoft.com/office/drawing/2014/main" id="{C1A07A6E-DE02-F355-8C5E-667FBD6221D0}"/>
              </a:ext>
            </a:extLst>
          </p:cNvPr>
          <p:cNvSpPr/>
          <p:nvPr/>
        </p:nvSpPr>
        <p:spPr>
          <a:xfrm flipV="1">
            <a:off x="348966" y="1790700"/>
            <a:ext cx="4146833" cy="0"/>
          </a:xfrm>
          <a:prstGeom prst="line">
            <a:avLst/>
          </a:prstGeom>
          <a:ln w="85725" cap="rnd">
            <a:solidFill>
              <a:srgbClr val="F15922"/>
            </a:solidFill>
            <a:prstDash val="solid"/>
            <a:headEnd type="none" w="sm" len="sm"/>
            <a:tailEnd type="none" w="sm" len="sm"/>
          </a:ln>
        </p:spPr>
        <p:txBody>
          <a:bodyPr/>
          <a:lstStyle/>
          <a:p>
            <a:endParaRPr lang="en-US" dirty="0"/>
          </a:p>
        </p:txBody>
      </p:sp>
      <p:pic>
        <p:nvPicPr>
          <p:cNvPr id="6" name="Picture 5">
            <a:extLst>
              <a:ext uri="{FF2B5EF4-FFF2-40B4-BE49-F238E27FC236}">
                <a16:creationId xmlns:a16="http://schemas.microsoft.com/office/drawing/2014/main" id="{A72DEAD7-605A-3C59-3573-E1946AE0FA82}"/>
              </a:ext>
            </a:extLst>
          </p:cNvPr>
          <p:cNvPicPr>
            <a:picLocks noChangeAspect="1"/>
          </p:cNvPicPr>
          <p:nvPr/>
        </p:nvPicPr>
        <p:blipFill>
          <a:blip r:embed="rId7"/>
          <a:srcRect l="67083" t="12222" b="12222"/>
          <a:stretch>
            <a:fillRect/>
          </a:stretch>
        </p:blipFill>
        <p:spPr>
          <a:xfrm>
            <a:off x="5188761" y="3009900"/>
            <a:ext cx="12680743" cy="5457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628538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100000">
                <p:cTn id="12" repeatCount="indefinite"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92537" y="-8881"/>
            <a:ext cx="18380537" cy="10339052"/>
          </a:xfrm>
          <a:prstGeom prst="rect">
            <a:avLst/>
          </a:prstGeom>
        </p:spPr>
      </p:pic>
      <p:sp>
        <p:nvSpPr>
          <p:cNvPr id="3" name="Freeform 3"/>
          <p:cNvSpPr/>
          <p:nvPr/>
        </p:nvSpPr>
        <p:spPr>
          <a:xfrm rot="962891" flipH="1">
            <a:off x="-1892931" y="4377530"/>
            <a:ext cx="14160676" cy="10710621"/>
          </a:xfrm>
          <a:custGeom>
            <a:avLst/>
            <a:gdLst/>
            <a:ahLst/>
            <a:cxnLst/>
            <a:rect l="l" t="t" r="r" b="b"/>
            <a:pathLst>
              <a:path w="14160676" h="10710621">
                <a:moveTo>
                  <a:pt x="14160676" y="0"/>
                </a:moveTo>
                <a:lnTo>
                  <a:pt x="0" y="0"/>
                </a:lnTo>
                <a:lnTo>
                  <a:pt x="0" y="10710621"/>
                </a:lnTo>
                <a:lnTo>
                  <a:pt x="14160676" y="10710621"/>
                </a:lnTo>
                <a:lnTo>
                  <a:pt x="14160676"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7" name="Freeform 7"/>
          <p:cNvSpPr/>
          <p:nvPr/>
        </p:nvSpPr>
        <p:spPr>
          <a:xfrm>
            <a:off x="13472273" y="7810500"/>
            <a:ext cx="3787027" cy="1447800"/>
          </a:xfrm>
          <a:custGeom>
            <a:avLst/>
            <a:gdLst/>
            <a:ahLst/>
            <a:cxnLst/>
            <a:rect l="l" t="t" r="r" b="b"/>
            <a:pathLst>
              <a:path w="2881256" h="1123690">
                <a:moveTo>
                  <a:pt x="0" y="0"/>
                </a:moveTo>
                <a:lnTo>
                  <a:pt x="2881256" y="0"/>
                </a:lnTo>
                <a:lnTo>
                  <a:pt x="2881256" y="1123690"/>
                </a:lnTo>
                <a:lnTo>
                  <a:pt x="0" y="1123690"/>
                </a:lnTo>
                <a:lnTo>
                  <a:pt x="0" y="0"/>
                </a:lnTo>
                <a:close/>
              </a:path>
            </a:pathLst>
          </a:custGeom>
          <a:blipFill>
            <a:blip r:embed="rId8"/>
            <a:stretch>
              <a:fillRect/>
            </a:stretch>
          </a:blipFill>
        </p:spPr>
        <p:txBody>
          <a:bodyPr/>
          <a:lstStyle/>
          <a:p>
            <a:endParaRPr lang="en-US" dirty="0"/>
          </a:p>
        </p:txBody>
      </p:sp>
      <p:sp>
        <p:nvSpPr>
          <p:cNvPr id="8" name="TextBox 8"/>
          <p:cNvSpPr txBox="1"/>
          <p:nvPr/>
        </p:nvSpPr>
        <p:spPr>
          <a:xfrm>
            <a:off x="533400" y="7723906"/>
            <a:ext cx="9601200" cy="1534394"/>
          </a:xfrm>
          <a:prstGeom prst="rect">
            <a:avLst/>
          </a:prstGeom>
        </p:spPr>
        <p:txBody>
          <a:bodyPr wrap="square" lIns="0" tIns="0" rIns="0" bIns="0" rtlCol="0" anchor="t">
            <a:spAutoFit/>
          </a:bodyPr>
          <a:lstStyle/>
          <a:p>
            <a:pPr>
              <a:lnSpc>
                <a:spcPts val="13344"/>
              </a:lnSpc>
            </a:pPr>
            <a:r>
              <a:rPr lang="en-US" sz="9600"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22FFB-E8FB-628D-4A2D-B2D97DB6F8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96EEF66-E241-9285-3B2B-E4F4509D0905}"/>
              </a:ext>
            </a:extLst>
          </p:cNvPr>
          <p:cNvSpPr/>
          <p:nvPr/>
        </p:nvSpPr>
        <p:spPr>
          <a:xfrm>
            <a:off x="496269" y="9429397"/>
            <a:ext cx="657842" cy="542720"/>
          </a:xfrm>
          <a:custGeom>
            <a:avLst/>
            <a:gdLst/>
            <a:ahLst/>
            <a:cxnLst/>
            <a:rect l="l" t="t" r="r" b="b"/>
            <a:pathLst>
              <a:path w="657842" h="542720">
                <a:moveTo>
                  <a:pt x="0" y="0"/>
                </a:moveTo>
                <a:lnTo>
                  <a:pt x="657843" y="0"/>
                </a:lnTo>
                <a:lnTo>
                  <a:pt x="657843" y="542720"/>
                </a:lnTo>
                <a:lnTo>
                  <a:pt x="0" y="54272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utoShape 3">
            <a:extLst>
              <a:ext uri="{FF2B5EF4-FFF2-40B4-BE49-F238E27FC236}">
                <a16:creationId xmlns:a16="http://schemas.microsoft.com/office/drawing/2014/main" id="{3B7BFFC7-9E75-83E1-B478-1EBA64C49878}"/>
              </a:ext>
            </a:extLst>
          </p:cNvPr>
          <p:cNvSpPr/>
          <p:nvPr/>
        </p:nvSpPr>
        <p:spPr>
          <a:xfrm>
            <a:off x="13703276" y="596406"/>
            <a:ext cx="3146921" cy="0"/>
          </a:xfrm>
          <a:prstGeom prst="line">
            <a:avLst/>
          </a:prstGeom>
          <a:ln w="28575" cap="rnd">
            <a:solidFill>
              <a:srgbClr val="F68B4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DAD062C-239B-C9A3-102A-C308F2721721}"/>
              </a:ext>
            </a:extLst>
          </p:cNvPr>
          <p:cNvSpPr/>
          <p:nvPr/>
        </p:nvSpPr>
        <p:spPr>
          <a:xfrm>
            <a:off x="16930379" y="325046"/>
            <a:ext cx="657842" cy="542720"/>
          </a:xfrm>
          <a:custGeom>
            <a:avLst/>
            <a:gdLst/>
            <a:ahLst/>
            <a:cxnLst/>
            <a:rect l="l" t="t" r="r" b="b"/>
            <a:pathLst>
              <a:path w="657842" h="542720">
                <a:moveTo>
                  <a:pt x="0" y="0"/>
                </a:moveTo>
                <a:lnTo>
                  <a:pt x="657842" y="0"/>
                </a:lnTo>
                <a:lnTo>
                  <a:pt x="657842" y="542720"/>
                </a:lnTo>
                <a:lnTo>
                  <a:pt x="0" y="54272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0B26EDF-6415-8D1E-90AC-10D222A65ED6}"/>
              </a:ext>
            </a:extLst>
          </p:cNvPr>
          <p:cNvSpPr txBox="1"/>
          <p:nvPr/>
        </p:nvSpPr>
        <p:spPr>
          <a:xfrm>
            <a:off x="9154938" y="6413489"/>
            <a:ext cx="7453621" cy="2159566"/>
          </a:xfrm>
          <a:prstGeom prst="rect">
            <a:avLst/>
          </a:prstGeom>
        </p:spPr>
        <p:txBody>
          <a:bodyPr wrap="square" lIns="0" tIns="0" rIns="0" bIns="0" rtlCol="0" anchor="t">
            <a:spAutoFit/>
          </a:bodyPr>
          <a:lstStyle/>
          <a:p>
            <a:pPr marL="0" marR="0" lvl="0" indent="0" algn="ctr" defTabSz="914400" rtl="0" eaLnBrk="1" fontAlgn="auto" latinLnBrk="0" hangingPunct="1">
              <a:lnSpc>
                <a:spcPts val="8200"/>
              </a:lnSpc>
              <a:spcBef>
                <a:spcPts val="0"/>
              </a:spcBef>
              <a:spcAft>
                <a:spcPts val="0"/>
              </a:spcAft>
              <a:buClrTx/>
              <a:buSzTx/>
              <a:buFontTx/>
              <a:buNone/>
              <a:tabLst/>
              <a:defRPr/>
            </a:pPr>
            <a:endParaRPr lang="en-US" sz="2400" b="1" dirty="0">
              <a:latin typeface="Verdana" panose="020B0604030504040204" pitchFamily="34" charset="0"/>
              <a:ea typeface="Verdana" panose="020B0604030504040204" pitchFamily="34" charset="0"/>
            </a:endParaRPr>
          </a:p>
          <a:p>
            <a:pPr marL="0" marR="0" lvl="0" indent="0" algn="ctr" defTabSz="914400" rtl="0" eaLnBrk="1" fontAlgn="auto" latinLnBrk="0" hangingPunct="1">
              <a:spcBef>
                <a:spcPts val="0"/>
              </a:spcBef>
              <a:spcAft>
                <a:spcPts val="0"/>
              </a:spcAft>
              <a:buClrTx/>
              <a:buSzTx/>
              <a:buFontTx/>
              <a:buNone/>
              <a:tabLst/>
              <a:defRPr/>
            </a:pPr>
            <a:r>
              <a:rPr lang="en-US" sz="2400" b="1" dirty="0">
                <a:latin typeface="Verdana" panose="020B0604030504040204" pitchFamily="34" charset="0"/>
                <a:ea typeface="Verdana" panose="020B0604030504040204" pitchFamily="34" charset="0"/>
              </a:rPr>
              <a:t>Jeremiah Jones</a:t>
            </a:r>
          </a:p>
          <a:p>
            <a:pPr marL="0" marR="0" lvl="0" indent="0" algn="ctr" defTabSz="914400" rtl="0" eaLnBrk="1" fontAlgn="auto" latinLnBrk="0" hangingPunct="1">
              <a:spcBef>
                <a:spcPts val="0"/>
              </a:spcBef>
              <a:spcAft>
                <a:spcPts val="0"/>
              </a:spcAft>
              <a:buClrTx/>
              <a:buSzTx/>
              <a:buFontTx/>
              <a:buNone/>
              <a:tabLst/>
              <a:defRPr/>
            </a:pPr>
            <a:r>
              <a:rPr lang="en-US" sz="2400" b="1" dirty="0">
                <a:latin typeface="Verdana" panose="020B0604030504040204" pitchFamily="34" charset="0"/>
                <a:ea typeface="Verdana" panose="020B0604030504040204" pitchFamily="34" charset="0"/>
              </a:rPr>
              <a:t>CAPITAL PLANNING ASSISTANT MANAGER</a:t>
            </a:r>
          </a:p>
          <a:p>
            <a:pPr algn="ctr">
              <a:defRPr/>
            </a:pPr>
            <a:r>
              <a:rPr lang="en-US" sz="2400" b="1" dirty="0">
                <a:latin typeface="Verdana" panose="020B0604030504040204" pitchFamily="34" charset="0"/>
                <a:ea typeface="Verdana" panose="020B0604030504040204" pitchFamily="34" charset="0"/>
              </a:rPr>
              <a:t>ORANGE COUNTY CONVENTION CENTER</a:t>
            </a:r>
          </a:p>
        </p:txBody>
      </p:sp>
      <p:sp>
        <p:nvSpPr>
          <p:cNvPr id="11" name="AutoShape 11">
            <a:extLst>
              <a:ext uri="{FF2B5EF4-FFF2-40B4-BE49-F238E27FC236}">
                <a16:creationId xmlns:a16="http://schemas.microsoft.com/office/drawing/2014/main" id="{13B61557-BC4F-9827-29E7-CC2A7A8EBD33}"/>
              </a:ext>
            </a:extLst>
          </p:cNvPr>
          <p:cNvSpPr/>
          <p:nvPr/>
        </p:nvSpPr>
        <p:spPr>
          <a:xfrm>
            <a:off x="1154112" y="9715045"/>
            <a:ext cx="3146921" cy="0"/>
          </a:xfrm>
          <a:prstGeom prst="line">
            <a:avLst/>
          </a:prstGeom>
          <a:ln w="28575" cap="rnd">
            <a:solidFill>
              <a:srgbClr val="F68B4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9">
            <a:extLst>
              <a:ext uri="{FF2B5EF4-FFF2-40B4-BE49-F238E27FC236}">
                <a16:creationId xmlns:a16="http://schemas.microsoft.com/office/drawing/2014/main" id="{60CD1F21-C2BC-DFC4-F331-C27A3B8229A9}"/>
              </a:ext>
            </a:extLst>
          </p:cNvPr>
          <p:cNvSpPr txBox="1"/>
          <p:nvPr/>
        </p:nvSpPr>
        <p:spPr>
          <a:xfrm>
            <a:off x="1679441" y="6136491"/>
            <a:ext cx="7453621" cy="2436564"/>
          </a:xfrm>
          <a:prstGeom prst="rect">
            <a:avLst/>
          </a:prstGeom>
        </p:spPr>
        <p:txBody>
          <a:bodyPr wrap="square" lIns="0" tIns="0" rIns="0" bIns="0" rtlCol="0" anchor="t">
            <a:spAutoFit/>
          </a:bodyPr>
          <a:lstStyle/>
          <a:p>
            <a:pPr marL="0" marR="0" lvl="0" indent="0" algn="ctr" defTabSz="914400" rtl="0" eaLnBrk="1" fontAlgn="auto" latinLnBrk="0" hangingPunct="1">
              <a:lnSpc>
                <a:spcPts val="8200"/>
              </a:lnSpc>
              <a:spcBef>
                <a:spcPts val="0"/>
              </a:spcBef>
              <a:spcAft>
                <a:spcPts val="0"/>
              </a:spcAft>
              <a:buClrTx/>
              <a:buSzTx/>
              <a:buFontTx/>
              <a:buNone/>
              <a:tabLst/>
              <a:defRPr/>
            </a:pPr>
            <a:endParaRPr lang="en-US" sz="5400" b="1" dirty="0">
              <a:solidFill>
                <a:srgbClr val="FFFFFF"/>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spcBef>
                <a:spcPts val="0"/>
              </a:spcBef>
              <a:spcAft>
                <a:spcPts val="0"/>
              </a:spcAft>
              <a:buClrTx/>
              <a:buSzTx/>
              <a:buFontTx/>
              <a:buNone/>
              <a:tabLst/>
              <a:defRPr/>
            </a:pPr>
            <a:endParaRPr lang="en-US" dirty="0"/>
          </a:p>
          <a:p>
            <a:pPr marL="0" marR="0" lvl="0" indent="0" algn="ctr" defTabSz="914400" rtl="0" eaLnBrk="1" fontAlgn="auto" latinLnBrk="0" hangingPunct="1">
              <a:spcBef>
                <a:spcPts val="0"/>
              </a:spcBef>
              <a:spcAft>
                <a:spcPts val="0"/>
              </a:spcAft>
              <a:buClrTx/>
              <a:buSzTx/>
              <a:buFontTx/>
              <a:buNone/>
              <a:tabLst/>
              <a:defRPr/>
            </a:pPr>
            <a:r>
              <a:rPr lang="en-US" sz="2400" b="1" dirty="0">
                <a:latin typeface="Verdana" panose="020B0604030504040204" pitchFamily="34" charset="0"/>
                <a:ea typeface="Verdana" panose="020B0604030504040204" pitchFamily="34" charset="0"/>
              </a:rPr>
              <a:t>Crystal Mudd</a:t>
            </a:r>
          </a:p>
          <a:p>
            <a:pPr marL="0" marR="0" lvl="0" indent="0" algn="ctr" defTabSz="914400" rtl="0" eaLnBrk="1" fontAlgn="auto" latinLnBrk="0" hangingPunct="1">
              <a:spcBef>
                <a:spcPts val="0"/>
              </a:spcBef>
              <a:spcAft>
                <a:spcPts val="0"/>
              </a:spcAft>
              <a:buClrTx/>
              <a:buSzTx/>
              <a:buFontTx/>
              <a:buNone/>
              <a:tabLst/>
              <a:defRPr/>
            </a:pPr>
            <a:r>
              <a:rPr lang="en-US" sz="2400" b="1" dirty="0">
                <a:latin typeface="Verdana" panose="020B0604030504040204" pitchFamily="34" charset="0"/>
                <a:ea typeface="Verdana" panose="020B0604030504040204" pitchFamily="34" charset="0"/>
              </a:rPr>
              <a:t>CAPITAL PLANNING MANAGER</a:t>
            </a:r>
          </a:p>
          <a:p>
            <a:pPr algn="ctr">
              <a:defRPr/>
            </a:pPr>
            <a:r>
              <a:rPr lang="en-US" sz="2400" b="1" dirty="0">
                <a:latin typeface="Verdana" panose="020B0604030504040204" pitchFamily="34" charset="0"/>
                <a:ea typeface="Verdana" panose="020B0604030504040204" pitchFamily="34" charset="0"/>
              </a:rPr>
              <a:t>ORANGE COUNTY CONVENTION CENTER</a:t>
            </a:r>
          </a:p>
        </p:txBody>
      </p:sp>
      <p:sp>
        <p:nvSpPr>
          <p:cNvPr id="6" name="TextBox 13">
            <a:extLst>
              <a:ext uri="{FF2B5EF4-FFF2-40B4-BE49-F238E27FC236}">
                <a16:creationId xmlns:a16="http://schemas.microsoft.com/office/drawing/2014/main" id="{7F0E4042-962A-B514-9D93-482A7F1E469C}"/>
              </a:ext>
            </a:extLst>
          </p:cNvPr>
          <p:cNvSpPr txBox="1"/>
          <p:nvPr/>
        </p:nvSpPr>
        <p:spPr>
          <a:xfrm>
            <a:off x="496270" y="368936"/>
            <a:ext cx="12377981" cy="685444"/>
          </a:xfrm>
          <a:prstGeom prst="rect">
            <a:avLst/>
          </a:prstGeom>
        </p:spPr>
        <p:txBody>
          <a:bodyPr wrap="square" lIns="0" tIns="0" rIns="0" bIns="0" rtlCol="0" anchor="t">
            <a:spAutoFit/>
          </a:bodyPr>
          <a:lstStyle/>
          <a:p>
            <a:pPr defTabSz="914445">
              <a:lnSpc>
                <a:spcPts val="5843"/>
              </a:lnSpc>
              <a:defRPr/>
            </a:pPr>
            <a:r>
              <a:rPr lang="en-US" sz="4800" b="1" dirty="0">
                <a:solidFill>
                  <a:srgbClr val="DD5828"/>
                </a:solidFill>
                <a:latin typeface="Verdana" panose="020B0604030504040204" pitchFamily="34" charset="0"/>
                <a:ea typeface="Verdana" panose="020B0604030504040204" pitchFamily="34" charset="0"/>
              </a:rPr>
              <a:t>Introductions</a:t>
            </a:r>
          </a:p>
        </p:txBody>
      </p:sp>
      <p:sp>
        <p:nvSpPr>
          <p:cNvPr id="10" name="AutoShape 6">
            <a:extLst>
              <a:ext uri="{FF2B5EF4-FFF2-40B4-BE49-F238E27FC236}">
                <a16:creationId xmlns:a16="http://schemas.microsoft.com/office/drawing/2014/main" id="{15FFE120-0177-CBC1-3FFC-14761A908EB4}"/>
              </a:ext>
            </a:extLst>
          </p:cNvPr>
          <p:cNvSpPr/>
          <p:nvPr/>
        </p:nvSpPr>
        <p:spPr>
          <a:xfrm flipV="1">
            <a:off x="609600" y="1181100"/>
            <a:ext cx="4146833" cy="0"/>
          </a:xfrm>
          <a:prstGeom prst="line">
            <a:avLst/>
          </a:prstGeom>
          <a:ln w="85725" cap="rnd">
            <a:solidFill>
              <a:srgbClr val="F15922"/>
            </a:solidFill>
            <a:prstDash val="solid"/>
            <a:headEnd type="none" w="sm" len="sm"/>
            <a:tailEnd type="none" w="sm" len="sm"/>
          </a:ln>
        </p:spPr>
        <p:txBody>
          <a:bodyPr/>
          <a:lstStyle/>
          <a:p>
            <a:endParaRPr lang="en-US" dirty="0"/>
          </a:p>
        </p:txBody>
      </p:sp>
      <p:pic>
        <p:nvPicPr>
          <p:cNvPr id="13" name="Picture 12">
            <a:extLst>
              <a:ext uri="{FF2B5EF4-FFF2-40B4-BE49-F238E27FC236}">
                <a16:creationId xmlns:a16="http://schemas.microsoft.com/office/drawing/2014/main" id="{4A7C6B13-9892-614B-BD9D-1133BB4F144E}"/>
              </a:ext>
            </a:extLst>
          </p:cNvPr>
          <p:cNvPicPr>
            <a:picLocks noChangeAspect="1"/>
          </p:cNvPicPr>
          <p:nvPr/>
        </p:nvPicPr>
        <p:blipFill>
          <a:blip r:embed="rId4" cstate="print">
            <a:extLst>
              <a:ext uri="{28A0092B-C50C-407E-A947-70E740481C1C}">
                <a14:useLocalDpi xmlns:a14="http://schemas.microsoft.com/office/drawing/2010/main" val="0"/>
              </a:ext>
            </a:extLst>
          </a:blip>
          <a:srcRect l="27390" t="17494" r="18121" b="-303"/>
          <a:stretch>
            <a:fillRect/>
          </a:stretch>
        </p:blipFill>
        <p:spPr>
          <a:xfrm>
            <a:off x="2754317" y="1757321"/>
            <a:ext cx="5303872" cy="5374231"/>
          </a:xfrm>
          <a:prstGeom prst="ellipse">
            <a:avLst/>
          </a:prstGeom>
        </p:spPr>
      </p:pic>
      <p:pic>
        <p:nvPicPr>
          <p:cNvPr id="12" name="Picture 11" descr="A person in a suit&#10;&#10;AI-generated content may be incorrect.">
            <a:extLst>
              <a:ext uri="{FF2B5EF4-FFF2-40B4-BE49-F238E27FC236}">
                <a16:creationId xmlns:a16="http://schemas.microsoft.com/office/drawing/2014/main" id="{32AB6EEF-5E41-4003-996F-F67CE78F2F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36" b="26097"/>
          <a:stretch>
            <a:fillRect/>
          </a:stretch>
        </p:blipFill>
        <p:spPr>
          <a:xfrm>
            <a:off x="10229813" y="1757321"/>
            <a:ext cx="5374229" cy="5374229"/>
          </a:xfrm>
          <a:prstGeom prst="flowChartConnector">
            <a:avLst/>
          </a:prstGeom>
        </p:spPr>
      </p:pic>
    </p:spTree>
    <p:extLst>
      <p:ext uri="{BB962C8B-B14F-4D97-AF65-F5344CB8AC3E}">
        <p14:creationId xmlns:p14="http://schemas.microsoft.com/office/powerpoint/2010/main" val="2235549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5000"/>
          </a:blip>
          <a:srcRect l="61209" t="8752" b="8752"/>
          <a:stretch>
            <a:fillRect/>
          </a:stretch>
        </p:blipFill>
        <p:spPr>
          <a:xfrm>
            <a:off x="670709" y="1458046"/>
            <a:ext cx="7029263" cy="7495453"/>
          </a:xfrm>
          <a:prstGeom prst="rect">
            <a:avLst/>
          </a:prstGeom>
        </p:spPr>
      </p:pic>
      <p:sp>
        <p:nvSpPr>
          <p:cNvPr id="4" name="AutoShape 4"/>
          <p:cNvSpPr/>
          <p:nvPr/>
        </p:nvSpPr>
        <p:spPr>
          <a:xfrm>
            <a:off x="1082366" y="9715046"/>
            <a:ext cx="3146921" cy="0"/>
          </a:xfrm>
          <a:prstGeom prst="line">
            <a:avLst/>
          </a:prstGeom>
          <a:ln w="28575" cap="rnd">
            <a:solidFill>
              <a:srgbClr val="F15922"/>
            </a:solidFill>
            <a:prstDash val="solid"/>
            <a:headEnd type="none" w="sm" len="sm"/>
            <a:tailEnd type="none" w="sm" len="sm"/>
          </a:ln>
        </p:spPr>
        <p:txBody>
          <a:bodyPr/>
          <a:lstStyle/>
          <a:p>
            <a:pPr defTabSz="914445">
              <a:defRPr/>
            </a:pPr>
            <a:endParaRPr lang="en-US">
              <a:solidFill>
                <a:prstClr val="black"/>
              </a:solidFill>
              <a:latin typeface="Calibri"/>
            </a:endParaRPr>
          </a:p>
        </p:txBody>
      </p:sp>
      <p:sp>
        <p:nvSpPr>
          <p:cNvPr id="5" name="Freeform 5"/>
          <p:cNvSpPr/>
          <p:nvPr/>
        </p:nvSpPr>
        <p:spPr>
          <a:xfrm>
            <a:off x="496270" y="9429398"/>
            <a:ext cx="657842" cy="542720"/>
          </a:xfrm>
          <a:custGeom>
            <a:avLst/>
            <a:gdLst/>
            <a:ahLst/>
            <a:cxnLst/>
            <a:rect l="l" t="t" r="r" b="b"/>
            <a:pathLst>
              <a:path w="657842" h="542720">
                <a:moveTo>
                  <a:pt x="0" y="0"/>
                </a:moveTo>
                <a:lnTo>
                  <a:pt x="657843" y="0"/>
                </a:lnTo>
                <a:lnTo>
                  <a:pt x="657843" y="542720"/>
                </a:lnTo>
                <a:lnTo>
                  <a:pt x="0" y="542720"/>
                </a:lnTo>
                <a:lnTo>
                  <a:pt x="0" y="0"/>
                </a:lnTo>
                <a:close/>
              </a:path>
            </a:pathLst>
          </a:custGeom>
          <a:blipFill>
            <a:blip r:embed="rId6"/>
            <a:stretch>
              <a:fillRect/>
            </a:stretch>
          </a:blipFill>
        </p:spPr>
        <p:txBody>
          <a:bodyPr/>
          <a:lstStyle/>
          <a:p>
            <a:pPr defTabSz="914445">
              <a:defRPr/>
            </a:pPr>
            <a:endParaRPr lang="en-US">
              <a:solidFill>
                <a:prstClr val="black"/>
              </a:solidFill>
              <a:latin typeface="Calibri"/>
            </a:endParaRPr>
          </a:p>
        </p:txBody>
      </p:sp>
      <p:sp>
        <p:nvSpPr>
          <p:cNvPr id="7" name="AutoShape 7"/>
          <p:cNvSpPr/>
          <p:nvPr/>
        </p:nvSpPr>
        <p:spPr>
          <a:xfrm>
            <a:off x="13703278" y="596406"/>
            <a:ext cx="3146921" cy="0"/>
          </a:xfrm>
          <a:prstGeom prst="line">
            <a:avLst/>
          </a:prstGeom>
          <a:ln w="28575" cap="rnd">
            <a:solidFill>
              <a:srgbClr val="F15922"/>
            </a:solidFill>
            <a:prstDash val="solid"/>
            <a:headEnd type="none" w="sm" len="sm"/>
            <a:tailEnd type="none" w="sm" len="sm"/>
          </a:ln>
        </p:spPr>
        <p:txBody>
          <a:bodyPr/>
          <a:lstStyle/>
          <a:p>
            <a:pPr defTabSz="914445">
              <a:defRPr/>
            </a:pPr>
            <a:endParaRPr lang="en-US">
              <a:solidFill>
                <a:prstClr val="black"/>
              </a:solidFill>
              <a:latin typeface="Calibri"/>
            </a:endParaRPr>
          </a:p>
        </p:txBody>
      </p:sp>
      <p:sp>
        <p:nvSpPr>
          <p:cNvPr id="8" name="Freeform 8"/>
          <p:cNvSpPr/>
          <p:nvPr/>
        </p:nvSpPr>
        <p:spPr>
          <a:xfrm>
            <a:off x="16930381" y="325048"/>
            <a:ext cx="657842" cy="542720"/>
          </a:xfrm>
          <a:custGeom>
            <a:avLst/>
            <a:gdLst/>
            <a:ahLst/>
            <a:cxnLst/>
            <a:rect l="l" t="t" r="r" b="b"/>
            <a:pathLst>
              <a:path w="657842" h="542720">
                <a:moveTo>
                  <a:pt x="0" y="0"/>
                </a:moveTo>
                <a:lnTo>
                  <a:pt x="657842" y="0"/>
                </a:lnTo>
                <a:lnTo>
                  <a:pt x="657842" y="542720"/>
                </a:lnTo>
                <a:lnTo>
                  <a:pt x="0" y="542720"/>
                </a:lnTo>
                <a:lnTo>
                  <a:pt x="0" y="0"/>
                </a:lnTo>
                <a:close/>
              </a:path>
            </a:pathLst>
          </a:custGeom>
          <a:blipFill>
            <a:blip r:embed="rId6"/>
            <a:stretch>
              <a:fillRect/>
            </a:stretch>
          </a:blipFill>
        </p:spPr>
        <p:txBody>
          <a:bodyPr/>
          <a:lstStyle/>
          <a:p>
            <a:pPr defTabSz="914445">
              <a:defRPr/>
            </a:pPr>
            <a:endParaRPr lang="en-US">
              <a:solidFill>
                <a:prstClr val="black"/>
              </a:solidFill>
              <a:latin typeface="Calibri"/>
            </a:endParaRPr>
          </a:p>
        </p:txBody>
      </p:sp>
      <p:sp>
        <p:nvSpPr>
          <p:cNvPr id="13" name="TextBox 13"/>
          <p:cNvSpPr txBox="1"/>
          <p:nvPr/>
        </p:nvSpPr>
        <p:spPr>
          <a:xfrm>
            <a:off x="496270" y="368936"/>
            <a:ext cx="12377981" cy="685444"/>
          </a:xfrm>
          <a:prstGeom prst="rect">
            <a:avLst/>
          </a:prstGeom>
        </p:spPr>
        <p:txBody>
          <a:bodyPr wrap="square" lIns="0" tIns="0" rIns="0" bIns="0" rtlCol="0" anchor="t">
            <a:spAutoFit/>
          </a:bodyPr>
          <a:lstStyle/>
          <a:p>
            <a:pPr defTabSz="914445">
              <a:lnSpc>
                <a:spcPts val="5843"/>
              </a:lnSpc>
              <a:defRPr/>
            </a:pPr>
            <a:r>
              <a:rPr lang="en-US" sz="4800" b="1" dirty="0">
                <a:solidFill>
                  <a:srgbClr val="DD5828"/>
                </a:solidFill>
                <a:latin typeface="Verdana" panose="020B0604030504040204" pitchFamily="34" charset="0"/>
                <a:ea typeface="Verdana" panose="020B0604030504040204" pitchFamily="34" charset="0"/>
              </a:rPr>
              <a:t>Vision | Mission | Values</a:t>
            </a:r>
          </a:p>
        </p:txBody>
      </p:sp>
      <p:sp>
        <p:nvSpPr>
          <p:cNvPr id="14" name="TextBox 14"/>
          <p:cNvSpPr txBox="1"/>
          <p:nvPr/>
        </p:nvSpPr>
        <p:spPr>
          <a:xfrm>
            <a:off x="955048" y="1585391"/>
            <a:ext cx="6432581" cy="6869509"/>
          </a:xfrm>
          <a:prstGeom prst="rect">
            <a:avLst/>
          </a:prstGeom>
        </p:spPr>
        <p:txBody>
          <a:bodyPr wrap="square" lIns="0" tIns="0" rIns="0" bIns="0" rtlCol="0" anchor="t">
            <a:spAutoFit/>
          </a:bodyPr>
          <a:lstStyle/>
          <a:p>
            <a:pPr marL="342917" indent="-342917" defTabSz="914445">
              <a:lnSpc>
                <a:spcPct val="150000"/>
              </a:lnSpc>
              <a:buFont typeface="Arial" panose="020B0604020202020204" pitchFamily="34" charset="0"/>
              <a:buChar char="•"/>
              <a:defRPr/>
            </a:pPr>
            <a:r>
              <a:rPr lang="en-US" sz="2801" b="1" dirty="0">
                <a:solidFill>
                  <a:prstClr val="white"/>
                </a:solidFill>
                <a:latin typeface="Verdana" panose="020B0604030504040204" pitchFamily="34" charset="0"/>
                <a:ea typeface="Verdana" panose="020B0604030504040204" pitchFamily="34" charset="0"/>
              </a:rPr>
              <a:t>Vision</a:t>
            </a:r>
            <a:br>
              <a:rPr lang="en-US" sz="2000" dirty="0">
                <a:solidFill>
                  <a:prstClr val="white"/>
                </a:solidFill>
                <a:latin typeface="Verdana" panose="020B0604030504040204" pitchFamily="34" charset="0"/>
                <a:ea typeface="Verdana" panose="020B0604030504040204" pitchFamily="34" charset="0"/>
              </a:rPr>
            </a:br>
            <a:r>
              <a:rPr lang="en-US" dirty="0">
                <a:solidFill>
                  <a:prstClr val="white"/>
                </a:solidFill>
                <a:latin typeface="Verdana" panose="020B0604030504040204" pitchFamily="34" charset="0"/>
                <a:ea typeface="Verdana" panose="020B0604030504040204" pitchFamily="34" charset="0"/>
              </a:rPr>
              <a:t>Orange County to have the healthiest and most robust economy in the nation.</a:t>
            </a:r>
          </a:p>
          <a:p>
            <a:pPr marL="342917" indent="-342917" defTabSz="914445">
              <a:lnSpc>
                <a:spcPct val="150000"/>
              </a:lnSpc>
              <a:buFont typeface="Arial" panose="020B0604020202020204" pitchFamily="34" charset="0"/>
              <a:buChar char="•"/>
              <a:defRPr/>
            </a:pPr>
            <a:r>
              <a:rPr lang="en-US" sz="2801" b="1" dirty="0">
                <a:solidFill>
                  <a:prstClr val="white"/>
                </a:solidFill>
                <a:latin typeface="Verdana" panose="020B0604030504040204" pitchFamily="34" charset="0"/>
                <a:ea typeface="Verdana" panose="020B0604030504040204" pitchFamily="34" charset="0"/>
              </a:rPr>
              <a:t>Mission</a:t>
            </a:r>
            <a:br>
              <a:rPr lang="en-US" sz="2000" dirty="0">
                <a:solidFill>
                  <a:prstClr val="white"/>
                </a:solidFill>
                <a:latin typeface="Verdana" panose="020B0604030504040204" pitchFamily="34" charset="0"/>
                <a:ea typeface="Verdana" panose="020B0604030504040204" pitchFamily="34" charset="0"/>
              </a:rPr>
            </a:br>
            <a:r>
              <a:rPr lang="en-US" dirty="0">
                <a:solidFill>
                  <a:prstClr val="white"/>
                </a:solidFill>
                <a:latin typeface="Verdana" panose="020B0604030504040204" pitchFamily="34" charset="0"/>
                <a:ea typeface="Verdana" panose="020B0604030504040204" pitchFamily="34" charset="0"/>
              </a:rPr>
              <a:t>Our mission is economic development. By hosting conventions, trade shows, sporting events and more, the Center stimulates and infuses the local economy with new money and expanding business opportunities through world-class facilities and innovative services.</a:t>
            </a:r>
          </a:p>
          <a:p>
            <a:pPr marL="342917" indent="-342917" defTabSz="914445">
              <a:lnSpc>
                <a:spcPct val="150000"/>
              </a:lnSpc>
              <a:buFont typeface="Arial" panose="020B0604020202020204" pitchFamily="34" charset="0"/>
              <a:buChar char="•"/>
              <a:defRPr/>
            </a:pPr>
            <a:r>
              <a:rPr lang="en-US" sz="2801" b="1" dirty="0">
                <a:solidFill>
                  <a:prstClr val="white"/>
                </a:solidFill>
                <a:latin typeface="Verdana" panose="020B0604030504040204" pitchFamily="34" charset="0"/>
                <a:ea typeface="Verdana" panose="020B0604030504040204" pitchFamily="34" charset="0"/>
              </a:rPr>
              <a:t>Values</a:t>
            </a:r>
            <a:br>
              <a:rPr lang="en-US" sz="2000" dirty="0">
                <a:solidFill>
                  <a:prstClr val="white"/>
                </a:solidFill>
                <a:latin typeface="Verdana" panose="020B0604030504040204" pitchFamily="34" charset="0"/>
                <a:ea typeface="Verdana" panose="020B0604030504040204" pitchFamily="34" charset="0"/>
              </a:rPr>
            </a:br>
            <a:r>
              <a:rPr lang="en-US" dirty="0">
                <a:solidFill>
                  <a:prstClr val="white"/>
                </a:solidFill>
                <a:latin typeface="Verdana" panose="020B0604030504040204" pitchFamily="34" charset="0"/>
                <a:ea typeface="Verdana" panose="020B0604030504040204" pitchFamily="34" charset="0"/>
              </a:rPr>
              <a:t>As </a:t>
            </a:r>
            <a:r>
              <a:rPr lang="en-US" i="1" dirty="0">
                <a:solidFill>
                  <a:prstClr val="white"/>
                </a:solidFill>
                <a:latin typeface="Verdana" panose="020B0604030504040204" pitchFamily="34" charset="0"/>
                <a:ea typeface="Verdana" panose="020B0604030504040204" pitchFamily="34" charset="0"/>
              </a:rPr>
              <a:t>The Center of Hospitality, </a:t>
            </a:r>
            <a:r>
              <a:rPr lang="en-US" dirty="0">
                <a:solidFill>
                  <a:prstClr val="white"/>
                </a:solidFill>
                <a:latin typeface="Verdana" panose="020B0604030504040204" pitchFamily="34" charset="0"/>
                <a:ea typeface="Verdana" panose="020B0604030504040204" pitchFamily="34" charset="0"/>
              </a:rPr>
              <a:t>we are customer-service focused, relationship-driven and innovative. We are actively engaged with employees, clients and stakeholders.</a:t>
            </a:r>
            <a:endParaRPr lang="en-US" sz="2000" dirty="0">
              <a:solidFill>
                <a:prstClr val="white"/>
              </a:solidFill>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B4425BF1-5FB8-90FF-ACF6-FE83D246A3DE}"/>
              </a:ext>
            </a:extLst>
          </p:cNvPr>
          <p:cNvPicPr>
            <a:picLocks noChangeAspect="1"/>
          </p:cNvPicPr>
          <p:nvPr/>
        </p:nvPicPr>
        <p:blipFill rotWithShape="1">
          <a:blip r:embed="rId7">
            <a:extLst>
              <a:ext uri="{28A0092B-C50C-407E-A947-70E740481C1C}">
                <a14:useLocalDpi xmlns:a14="http://schemas.microsoft.com/office/drawing/2010/main" val="0"/>
              </a:ext>
            </a:extLst>
          </a:blip>
          <a:srcRect l="653" t="16144" r="899" b="26895"/>
          <a:stretch/>
        </p:blipFill>
        <p:spPr>
          <a:xfrm>
            <a:off x="8452262" y="1354427"/>
            <a:ext cx="9162203" cy="7948007"/>
          </a:xfrm>
          <a:prstGeom prst="rect">
            <a:avLst/>
          </a:prstGeom>
        </p:spPr>
      </p:pic>
      <p:sp>
        <p:nvSpPr>
          <p:cNvPr id="6" name="AutoShape 6">
            <a:extLst>
              <a:ext uri="{FF2B5EF4-FFF2-40B4-BE49-F238E27FC236}">
                <a16:creationId xmlns:a16="http://schemas.microsoft.com/office/drawing/2014/main" id="{3537A666-1082-7E17-A038-7267AC58A3A9}"/>
              </a:ext>
            </a:extLst>
          </p:cNvPr>
          <p:cNvSpPr/>
          <p:nvPr/>
        </p:nvSpPr>
        <p:spPr>
          <a:xfrm flipV="1">
            <a:off x="609600" y="1181100"/>
            <a:ext cx="4146833" cy="0"/>
          </a:xfrm>
          <a:prstGeom prst="line">
            <a:avLst/>
          </a:prstGeom>
          <a:ln w="85725" cap="rnd">
            <a:solidFill>
              <a:srgbClr val="F15922"/>
            </a:solidFill>
            <a:prstDash val="solid"/>
            <a:headEnd type="none" w="sm" len="sm"/>
            <a:tailEnd type="none" w="sm" len="sm"/>
          </a:ln>
        </p:spPr>
        <p:txBody>
          <a:bodyPr/>
          <a:lstStyle/>
          <a:p>
            <a:endParaRPr lang="en-US" dirty="0"/>
          </a:p>
        </p:txBody>
      </p:sp>
    </p:spTree>
    <p:extLst>
      <p:ext uri="{BB962C8B-B14F-4D97-AF65-F5344CB8AC3E}">
        <p14:creationId xmlns:p14="http://schemas.microsoft.com/office/powerpoint/2010/main" val="229708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61209" t="8752" b="8752"/>
          <a:stretch>
            <a:fillRect/>
          </a:stretch>
        </p:blipFill>
        <p:spPr>
          <a:xfrm>
            <a:off x="503196" y="1571719"/>
            <a:ext cx="8412204" cy="7814816"/>
          </a:xfrm>
          <a:prstGeom prst="rect">
            <a:avLst/>
          </a:prstGeom>
        </p:spPr>
      </p:pic>
      <p:sp>
        <p:nvSpPr>
          <p:cNvPr id="4" name="AutoShape 4"/>
          <p:cNvSpPr/>
          <p:nvPr/>
        </p:nvSpPr>
        <p:spPr>
          <a:xfrm>
            <a:off x="1082365" y="9715045"/>
            <a:ext cx="3146921" cy="0"/>
          </a:xfrm>
          <a:prstGeom prst="line">
            <a:avLst/>
          </a:prstGeom>
          <a:ln w="28575" cap="rnd">
            <a:solidFill>
              <a:srgbClr val="F15922"/>
            </a:solidFill>
            <a:prstDash val="solid"/>
            <a:headEnd type="none" w="sm" len="sm"/>
            <a:tailEnd type="none" w="sm" len="sm"/>
          </a:ln>
        </p:spPr>
        <p:txBody>
          <a:bodyPr/>
          <a:lstStyle/>
          <a:p>
            <a:endParaRPr lang="en-US"/>
          </a:p>
        </p:txBody>
      </p:sp>
      <p:sp>
        <p:nvSpPr>
          <p:cNvPr id="5" name="Freeform 5"/>
          <p:cNvSpPr/>
          <p:nvPr/>
        </p:nvSpPr>
        <p:spPr>
          <a:xfrm>
            <a:off x="496269" y="9429397"/>
            <a:ext cx="657842" cy="542720"/>
          </a:xfrm>
          <a:custGeom>
            <a:avLst/>
            <a:gdLst/>
            <a:ahLst/>
            <a:cxnLst/>
            <a:rect l="l" t="t" r="r" b="b"/>
            <a:pathLst>
              <a:path w="657842" h="542720">
                <a:moveTo>
                  <a:pt x="0" y="0"/>
                </a:moveTo>
                <a:lnTo>
                  <a:pt x="657843" y="0"/>
                </a:lnTo>
                <a:lnTo>
                  <a:pt x="657843" y="542720"/>
                </a:lnTo>
                <a:lnTo>
                  <a:pt x="0" y="542720"/>
                </a:lnTo>
                <a:lnTo>
                  <a:pt x="0" y="0"/>
                </a:lnTo>
                <a:close/>
              </a:path>
            </a:pathLst>
          </a:custGeom>
          <a:blipFill>
            <a:blip r:embed="rId6"/>
            <a:stretch>
              <a:fillRect/>
            </a:stretch>
          </a:blipFill>
        </p:spPr>
        <p:txBody>
          <a:bodyPr/>
          <a:lstStyle/>
          <a:p>
            <a:endParaRPr lang="en-US"/>
          </a:p>
        </p:txBody>
      </p:sp>
      <p:sp>
        <p:nvSpPr>
          <p:cNvPr id="13" name="TextBox 13"/>
          <p:cNvSpPr txBox="1"/>
          <p:nvPr/>
        </p:nvSpPr>
        <p:spPr>
          <a:xfrm>
            <a:off x="496269" y="503357"/>
            <a:ext cx="16260804" cy="743793"/>
          </a:xfrm>
          <a:prstGeom prst="rect">
            <a:avLst/>
          </a:prstGeom>
        </p:spPr>
        <p:txBody>
          <a:bodyPr wrap="square" lIns="0" tIns="0" rIns="0" bIns="0" rtlCol="0" anchor="t">
            <a:spAutoFit/>
          </a:bodyPr>
          <a:lstStyle/>
          <a:p>
            <a:pPr>
              <a:lnSpc>
                <a:spcPts val="5842"/>
              </a:lnSpc>
            </a:pPr>
            <a:r>
              <a:rPr lang="en-US" sz="5400" b="1" dirty="0">
                <a:solidFill>
                  <a:srgbClr val="DD5828"/>
                </a:solidFill>
                <a:latin typeface="Verdana" panose="020B0604030504040204" pitchFamily="34" charset="0"/>
                <a:ea typeface="Verdana" panose="020B0604030504040204" pitchFamily="34" charset="0"/>
              </a:rPr>
              <a:t>OCCC History</a:t>
            </a:r>
          </a:p>
        </p:txBody>
      </p:sp>
      <p:sp>
        <p:nvSpPr>
          <p:cNvPr id="14" name="TextBox 14"/>
          <p:cNvSpPr txBox="1"/>
          <p:nvPr/>
        </p:nvSpPr>
        <p:spPr>
          <a:xfrm>
            <a:off x="1081299" y="1860152"/>
            <a:ext cx="6340829" cy="674865"/>
          </a:xfrm>
          <a:prstGeom prst="rect">
            <a:avLst/>
          </a:prstGeom>
        </p:spPr>
        <p:txBody>
          <a:bodyPr wrap="square" lIns="0" tIns="0" rIns="0" bIns="0" rtlCol="0" anchor="t">
            <a:spAutoFit/>
          </a:bodyPr>
          <a:lstStyle/>
          <a:p>
            <a:pPr algn="ctr">
              <a:lnSpc>
                <a:spcPts val="5826"/>
              </a:lnSpc>
            </a:pPr>
            <a:r>
              <a:rPr lang="en-US" sz="4000" b="1" u="sng" dirty="0">
                <a:solidFill>
                  <a:srgbClr val="FFFFFF"/>
                </a:solidFill>
                <a:latin typeface="Verdana" panose="020B0604030504040204" pitchFamily="34" charset="0"/>
                <a:ea typeface="Verdana" panose="020B0604030504040204" pitchFamily="34" charset="0"/>
              </a:rPr>
              <a:t>1983 Statistics</a:t>
            </a:r>
          </a:p>
        </p:txBody>
      </p:sp>
      <p:sp>
        <p:nvSpPr>
          <p:cNvPr id="16" name="TextBox 15">
            <a:extLst>
              <a:ext uri="{FF2B5EF4-FFF2-40B4-BE49-F238E27FC236}">
                <a16:creationId xmlns:a16="http://schemas.microsoft.com/office/drawing/2014/main" id="{6652A898-5185-ED4A-79CA-C5668EE1683C}"/>
              </a:ext>
            </a:extLst>
          </p:cNvPr>
          <p:cNvSpPr txBox="1"/>
          <p:nvPr/>
        </p:nvSpPr>
        <p:spPr>
          <a:xfrm>
            <a:off x="731029" y="2623721"/>
            <a:ext cx="7041371"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Metro Orlando Population: 900,000</a:t>
            </a:r>
          </a:p>
          <a:p>
            <a:pPr marL="285750" indent="-285750">
              <a:buFont typeface="Arial" panose="020B0604020202020204" pitchFamily="34" charset="0"/>
              <a:buChar char="•"/>
            </a:pPr>
            <a:endParaRPr lang="en-US" sz="28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Orlando International Airport (MCO) Passenger Volume: 8 Million</a:t>
            </a:r>
          </a:p>
          <a:p>
            <a:pPr marL="285750" indent="-285750">
              <a:buFont typeface="Arial" panose="020B0604020202020204" pitchFamily="34" charset="0"/>
              <a:buChar char="•"/>
            </a:pPr>
            <a:endParaRPr lang="en-US" sz="28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Area Theme Park: 3</a:t>
            </a:r>
          </a:p>
          <a:p>
            <a:pPr marL="285750" indent="-285750">
              <a:buFont typeface="Arial" panose="020B0604020202020204" pitchFamily="34" charset="0"/>
              <a:buChar char="•"/>
            </a:pPr>
            <a:endParaRPr lang="en-US" sz="28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Metro Orlando Hotel Rooms: 38,000</a:t>
            </a:r>
          </a:p>
          <a:p>
            <a:pPr marL="285750" indent="-285750">
              <a:buFont typeface="Arial" panose="020B0604020202020204" pitchFamily="34" charset="0"/>
              <a:buChar char="•"/>
            </a:pPr>
            <a:endParaRPr lang="en-US" sz="28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International Drive Area: </a:t>
            </a:r>
          </a:p>
          <a:p>
            <a:pPr marL="742950" lvl="1" indent="-285750">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2 Hotels</a:t>
            </a:r>
          </a:p>
          <a:p>
            <a:pPr marL="742950" lvl="1" indent="-285750">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1,800 Rooms</a:t>
            </a:r>
          </a:p>
        </p:txBody>
      </p:sp>
      <p:pic>
        <p:nvPicPr>
          <p:cNvPr id="17" name="Picture 2" descr="1978">
            <a:extLst>
              <a:ext uri="{FF2B5EF4-FFF2-40B4-BE49-F238E27FC236}">
                <a16:creationId xmlns:a16="http://schemas.microsoft.com/office/drawing/2014/main" id="{98841227-DD7F-162F-1BA4-F117D9E8A55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7960659" y="1822052"/>
            <a:ext cx="9254003" cy="70860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AutoShape 7">
            <a:extLst>
              <a:ext uri="{FF2B5EF4-FFF2-40B4-BE49-F238E27FC236}">
                <a16:creationId xmlns:a16="http://schemas.microsoft.com/office/drawing/2014/main" id="{36006B9B-10B8-15C2-2D25-E93DA62AEA07}"/>
              </a:ext>
            </a:extLst>
          </p:cNvPr>
          <p:cNvSpPr/>
          <p:nvPr/>
        </p:nvSpPr>
        <p:spPr>
          <a:xfrm>
            <a:off x="13703278" y="596406"/>
            <a:ext cx="3146921" cy="0"/>
          </a:xfrm>
          <a:prstGeom prst="line">
            <a:avLst/>
          </a:prstGeom>
          <a:ln w="28575" cap="rnd">
            <a:solidFill>
              <a:srgbClr val="F15922"/>
            </a:solidFill>
            <a:prstDash val="solid"/>
            <a:headEnd type="none" w="sm" len="sm"/>
            <a:tailEnd type="none" w="sm" len="sm"/>
          </a:ln>
        </p:spPr>
        <p:txBody>
          <a:bodyPr/>
          <a:lstStyle/>
          <a:p>
            <a:pPr defTabSz="914445">
              <a:defRPr/>
            </a:pPr>
            <a:endParaRPr lang="en-US">
              <a:solidFill>
                <a:prstClr val="black"/>
              </a:solidFill>
              <a:latin typeface="Calibri"/>
            </a:endParaRPr>
          </a:p>
        </p:txBody>
      </p:sp>
      <p:sp>
        <p:nvSpPr>
          <p:cNvPr id="7" name="Freeform 8">
            <a:extLst>
              <a:ext uri="{FF2B5EF4-FFF2-40B4-BE49-F238E27FC236}">
                <a16:creationId xmlns:a16="http://schemas.microsoft.com/office/drawing/2014/main" id="{0C1E4D43-7A12-BED3-9DD5-D1B066E20210}"/>
              </a:ext>
            </a:extLst>
          </p:cNvPr>
          <p:cNvSpPr/>
          <p:nvPr/>
        </p:nvSpPr>
        <p:spPr>
          <a:xfrm>
            <a:off x="16930381" y="325048"/>
            <a:ext cx="657842" cy="542720"/>
          </a:xfrm>
          <a:custGeom>
            <a:avLst/>
            <a:gdLst/>
            <a:ahLst/>
            <a:cxnLst/>
            <a:rect l="l" t="t" r="r" b="b"/>
            <a:pathLst>
              <a:path w="657842" h="542720">
                <a:moveTo>
                  <a:pt x="0" y="0"/>
                </a:moveTo>
                <a:lnTo>
                  <a:pt x="657842" y="0"/>
                </a:lnTo>
                <a:lnTo>
                  <a:pt x="657842" y="542720"/>
                </a:lnTo>
                <a:lnTo>
                  <a:pt x="0" y="542720"/>
                </a:lnTo>
                <a:lnTo>
                  <a:pt x="0" y="0"/>
                </a:lnTo>
                <a:close/>
              </a:path>
            </a:pathLst>
          </a:custGeom>
          <a:blipFill>
            <a:blip r:embed="rId6"/>
            <a:stretch>
              <a:fillRect/>
            </a:stretch>
          </a:blipFill>
        </p:spPr>
        <p:txBody>
          <a:bodyPr/>
          <a:lstStyle/>
          <a:p>
            <a:pPr defTabSz="914445">
              <a:defRPr/>
            </a:pPr>
            <a:endParaRPr lang="en-US">
              <a:solidFill>
                <a:prstClr val="black"/>
              </a:solidFill>
              <a:latin typeface="Calibri"/>
            </a:endParaRPr>
          </a:p>
        </p:txBody>
      </p:sp>
      <p:sp>
        <p:nvSpPr>
          <p:cNvPr id="8" name="AutoShape 6">
            <a:extLst>
              <a:ext uri="{FF2B5EF4-FFF2-40B4-BE49-F238E27FC236}">
                <a16:creationId xmlns:a16="http://schemas.microsoft.com/office/drawing/2014/main" id="{A5873309-1592-78E5-1EC0-309B9EBE8E1E}"/>
              </a:ext>
            </a:extLst>
          </p:cNvPr>
          <p:cNvSpPr/>
          <p:nvPr/>
        </p:nvSpPr>
        <p:spPr>
          <a:xfrm flipV="1">
            <a:off x="577567" y="1333500"/>
            <a:ext cx="4146833" cy="0"/>
          </a:xfrm>
          <a:prstGeom prst="line">
            <a:avLst/>
          </a:prstGeom>
          <a:ln w="85725" cap="rnd">
            <a:solidFill>
              <a:srgbClr val="F15922"/>
            </a:solidFill>
            <a:prstDash val="solid"/>
            <a:headEnd type="none" w="sm" len="sm"/>
            <a:tailEnd type="none" w="sm" len="sm"/>
          </a:ln>
        </p:spPr>
        <p:txBody>
          <a:bodyPr/>
          <a:lstStyle/>
          <a:p>
            <a:endParaRPr lang="en-US" dirty="0"/>
          </a:p>
        </p:txBody>
      </p:sp>
    </p:spTree>
    <p:extLst>
      <p:ext uri="{BB962C8B-B14F-4D97-AF65-F5344CB8AC3E}">
        <p14:creationId xmlns:p14="http://schemas.microsoft.com/office/powerpoint/2010/main" val="4683303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61209" t="8752" b="8752"/>
          <a:stretch>
            <a:fillRect/>
          </a:stretch>
        </p:blipFill>
        <p:spPr>
          <a:xfrm>
            <a:off x="825189" y="1571719"/>
            <a:ext cx="8852211" cy="7610381"/>
          </a:xfrm>
          <a:prstGeom prst="rect">
            <a:avLst/>
          </a:prstGeom>
        </p:spPr>
      </p:pic>
      <p:sp>
        <p:nvSpPr>
          <p:cNvPr id="4" name="AutoShape 4"/>
          <p:cNvSpPr/>
          <p:nvPr/>
        </p:nvSpPr>
        <p:spPr>
          <a:xfrm>
            <a:off x="1082365" y="9715045"/>
            <a:ext cx="3146921" cy="0"/>
          </a:xfrm>
          <a:prstGeom prst="line">
            <a:avLst/>
          </a:prstGeom>
          <a:ln w="28575" cap="rnd">
            <a:solidFill>
              <a:srgbClr val="F15922"/>
            </a:solidFill>
            <a:prstDash val="solid"/>
            <a:headEnd type="none" w="sm" len="sm"/>
            <a:tailEnd type="none" w="sm" len="sm"/>
          </a:ln>
        </p:spPr>
        <p:txBody>
          <a:bodyPr/>
          <a:lstStyle/>
          <a:p>
            <a:endParaRPr lang="en-US"/>
          </a:p>
        </p:txBody>
      </p:sp>
      <p:sp>
        <p:nvSpPr>
          <p:cNvPr id="5" name="Freeform 5"/>
          <p:cNvSpPr/>
          <p:nvPr/>
        </p:nvSpPr>
        <p:spPr>
          <a:xfrm>
            <a:off x="496269" y="9429397"/>
            <a:ext cx="657842" cy="542720"/>
          </a:xfrm>
          <a:custGeom>
            <a:avLst/>
            <a:gdLst/>
            <a:ahLst/>
            <a:cxnLst/>
            <a:rect l="l" t="t" r="r" b="b"/>
            <a:pathLst>
              <a:path w="657842" h="542720">
                <a:moveTo>
                  <a:pt x="0" y="0"/>
                </a:moveTo>
                <a:lnTo>
                  <a:pt x="657843" y="0"/>
                </a:lnTo>
                <a:lnTo>
                  <a:pt x="657843" y="542720"/>
                </a:lnTo>
                <a:lnTo>
                  <a:pt x="0" y="542720"/>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1449565" y="1652283"/>
            <a:ext cx="6340829" cy="668453"/>
          </a:xfrm>
          <a:prstGeom prst="rect">
            <a:avLst/>
          </a:prstGeom>
        </p:spPr>
        <p:txBody>
          <a:bodyPr wrap="square" lIns="0" tIns="0" rIns="0" bIns="0" rtlCol="0" anchor="t">
            <a:spAutoFit/>
          </a:bodyPr>
          <a:lstStyle/>
          <a:p>
            <a:pPr algn="ctr">
              <a:lnSpc>
                <a:spcPts val="5826"/>
              </a:lnSpc>
            </a:pPr>
            <a:r>
              <a:rPr lang="en-US" sz="4161" b="1" u="sng" dirty="0">
                <a:solidFill>
                  <a:srgbClr val="FFFFFF"/>
                </a:solidFill>
                <a:latin typeface="Verdana" panose="020B0604030504040204" pitchFamily="34" charset="0"/>
                <a:ea typeface="Verdana" panose="020B0604030504040204" pitchFamily="34" charset="0"/>
              </a:rPr>
              <a:t>2022 Statistics</a:t>
            </a:r>
          </a:p>
        </p:txBody>
      </p:sp>
      <p:pic>
        <p:nvPicPr>
          <p:cNvPr id="8" name="Picture 7" descr="OCCCaerials2011_195.jpg">
            <a:extLst>
              <a:ext uri="{FF2B5EF4-FFF2-40B4-BE49-F238E27FC236}">
                <a16:creationId xmlns:a16="http://schemas.microsoft.com/office/drawing/2014/main" id="{F73F7D2D-C09F-AC51-6D9D-ECF1AD9F55AB}"/>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8491311" y="2291303"/>
            <a:ext cx="8439070" cy="632930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6652A898-5185-ED4A-79CA-C5668EE1683C}"/>
              </a:ext>
            </a:extLst>
          </p:cNvPr>
          <p:cNvSpPr txBox="1"/>
          <p:nvPr/>
        </p:nvSpPr>
        <p:spPr>
          <a:xfrm>
            <a:off x="1082365" y="2560413"/>
            <a:ext cx="7392573" cy="4832092"/>
          </a:xfrm>
          <a:prstGeom prst="rect">
            <a:avLst/>
          </a:prstGeom>
          <a:noFill/>
        </p:spPr>
        <p:txBody>
          <a:bodyPr wrap="square" rtlCol="0">
            <a:spAutoFit/>
          </a:bodyPr>
          <a:lstStyle/>
          <a:p>
            <a:pPr marL="236538" indent="-236538">
              <a:buFont typeface="Arial" pitchFamily="34" charset="0"/>
              <a:buChar char="•"/>
            </a:pPr>
            <a:r>
              <a:rPr lang="en-US" sz="2800" dirty="0">
                <a:solidFill>
                  <a:schemeClr val="bg1"/>
                </a:solidFill>
                <a:latin typeface="Verdana" panose="020B0604030504040204" pitchFamily="34" charset="0"/>
                <a:ea typeface="Verdana" panose="020B0604030504040204" pitchFamily="34" charset="0"/>
              </a:rPr>
              <a:t>Metro Orlando Population: 2.7 million</a:t>
            </a:r>
          </a:p>
          <a:p>
            <a:pPr marL="236538" indent="-236538">
              <a:buFont typeface="Arial" pitchFamily="34" charset="0"/>
              <a:buChar char="•"/>
            </a:pPr>
            <a:endParaRPr lang="en-US" sz="2800" dirty="0">
              <a:solidFill>
                <a:schemeClr val="bg1"/>
              </a:solidFill>
              <a:latin typeface="Verdana" panose="020B0604030504040204" pitchFamily="34" charset="0"/>
              <a:ea typeface="Verdana" panose="020B0604030504040204" pitchFamily="34" charset="0"/>
            </a:endParaRPr>
          </a:p>
          <a:p>
            <a:pPr marL="236538" indent="-236538">
              <a:buFont typeface="Arial" pitchFamily="34" charset="0"/>
              <a:buChar char="•"/>
            </a:pPr>
            <a:r>
              <a:rPr lang="en-US" sz="2800" dirty="0">
                <a:solidFill>
                  <a:schemeClr val="bg1"/>
                </a:solidFill>
                <a:latin typeface="Verdana" panose="020B0604030504040204" pitchFamily="34" charset="0"/>
                <a:ea typeface="Verdana" panose="020B0604030504040204" pitchFamily="34" charset="0"/>
              </a:rPr>
              <a:t>OIA Passenger Volume: 50 million</a:t>
            </a:r>
          </a:p>
          <a:p>
            <a:pPr marL="236538" indent="-236538">
              <a:buFont typeface="Arial" pitchFamily="34" charset="0"/>
              <a:buChar char="•"/>
            </a:pPr>
            <a:endParaRPr lang="en-US" sz="2800" dirty="0">
              <a:solidFill>
                <a:schemeClr val="bg1"/>
              </a:solidFill>
              <a:latin typeface="Verdana" panose="020B0604030504040204" pitchFamily="34" charset="0"/>
              <a:ea typeface="Verdana" panose="020B0604030504040204" pitchFamily="34" charset="0"/>
            </a:endParaRPr>
          </a:p>
          <a:p>
            <a:pPr marL="236538" indent="-236538">
              <a:buFont typeface="Arial" pitchFamily="34" charset="0"/>
              <a:buChar char="•"/>
            </a:pPr>
            <a:r>
              <a:rPr lang="en-US" sz="2800" dirty="0">
                <a:solidFill>
                  <a:schemeClr val="bg1"/>
                </a:solidFill>
                <a:latin typeface="Verdana" panose="020B0604030504040204" pitchFamily="34" charset="0"/>
                <a:ea typeface="Verdana" panose="020B0604030504040204" pitchFamily="34" charset="0"/>
              </a:rPr>
              <a:t>Area Theme Parks: 7+</a:t>
            </a:r>
          </a:p>
          <a:p>
            <a:pPr marL="236538" indent="-236538">
              <a:buFont typeface="Arial" pitchFamily="34" charset="0"/>
              <a:buChar char="•"/>
            </a:pPr>
            <a:endParaRPr lang="en-US" sz="2800" dirty="0">
              <a:solidFill>
                <a:schemeClr val="bg1"/>
              </a:solidFill>
              <a:latin typeface="Verdana" panose="020B0604030504040204" pitchFamily="34" charset="0"/>
              <a:ea typeface="Verdana" panose="020B0604030504040204" pitchFamily="34" charset="0"/>
            </a:endParaRPr>
          </a:p>
          <a:p>
            <a:pPr marL="236538" indent="-236538">
              <a:buFont typeface="Arial" pitchFamily="34" charset="0"/>
              <a:buChar char="•"/>
            </a:pPr>
            <a:r>
              <a:rPr lang="en-US" sz="2800" dirty="0">
                <a:solidFill>
                  <a:schemeClr val="bg1"/>
                </a:solidFill>
                <a:latin typeface="Verdana" panose="020B0604030504040204" pitchFamily="34" charset="0"/>
                <a:ea typeface="Verdana" panose="020B0604030504040204" pitchFamily="34" charset="0"/>
              </a:rPr>
              <a:t>Metro Orlando Hotel Rooms: 120,000</a:t>
            </a:r>
          </a:p>
          <a:p>
            <a:pPr marL="236538" indent="-236538">
              <a:buFont typeface="Arial" pitchFamily="34" charset="0"/>
              <a:buChar char="•"/>
            </a:pPr>
            <a:endParaRPr lang="en-US" sz="2800" dirty="0">
              <a:solidFill>
                <a:schemeClr val="bg1"/>
              </a:solidFill>
              <a:latin typeface="Verdana" panose="020B0604030504040204" pitchFamily="34" charset="0"/>
              <a:ea typeface="Verdana" panose="020B0604030504040204" pitchFamily="34" charset="0"/>
            </a:endParaRPr>
          </a:p>
          <a:p>
            <a:pPr marL="236538" indent="-236538">
              <a:buFont typeface="Arial" pitchFamily="34" charset="0"/>
              <a:buChar char="•"/>
            </a:pPr>
            <a:r>
              <a:rPr lang="en-US" sz="2800" dirty="0">
                <a:solidFill>
                  <a:schemeClr val="bg1"/>
                </a:solidFill>
                <a:latin typeface="Verdana" panose="020B0604030504040204" pitchFamily="34" charset="0"/>
                <a:ea typeface="Verdana" panose="020B0604030504040204" pitchFamily="34" charset="0"/>
              </a:rPr>
              <a:t>Hotels within one mile of the OCCC:</a:t>
            </a:r>
          </a:p>
          <a:p>
            <a:pPr marL="693738" lvl="1" indent="-236538">
              <a:buFont typeface="Arial" pitchFamily="34" charset="0"/>
              <a:buChar char="•"/>
            </a:pPr>
            <a:r>
              <a:rPr lang="en-US" sz="2800" dirty="0">
                <a:solidFill>
                  <a:schemeClr val="bg1"/>
                </a:solidFill>
                <a:latin typeface="Verdana" panose="020B0604030504040204" pitchFamily="34" charset="0"/>
                <a:ea typeface="Verdana" panose="020B0604030504040204" pitchFamily="34" charset="0"/>
              </a:rPr>
              <a:t>11+ hotels</a:t>
            </a:r>
          </a:p>
          <a:p>
            <a:pPr marL="693738" lvl="1" indent="-236538">
              <a:buFont typeface="Arial" pitchFamily="34" charset="0"/>
              <a:buChar char="•"/>
            </a:pPr>
            <a:r>
              <a:rPr lang="en-US" sz="2800" dirty="0">
                <a:solidFill>
                  <a:schemeClr val="bg1"/>
                </a:solidFill>
                <a:latin typeface="Verdana" panose="020B0604030504040204" pitchFamily="34" charset="0"/>
                <a:ea typeface="Verdana" panose="020B0604030504040204" pitchFamily="34" charset="0"/>
              </a:rPr>
              <a:t>7,380+ rooms</a:t>
            </a:r>
          </a:p>
        </p:txBody>
      </p:sp>
      <p:sp>
        <p:nvSpPr>
          <p:cNvPr id="2" name="AutoShape 7">
            <a:extLst>
              <a:ext uri="{FF2B5EF4-FFF2-40B4-BE49-F238E27FC236}">
                <a16:creationId xmlns:a16="http://schemas.microsoft.com/office/drawing/2014/main" id="{7CB056D1-9211-A882-C1A8-E796154FDB10}"/>
              </a:ext>
            </a:extLst>
          </p:cNvPr>
          <p:cNvSpPr/>
          <p:nvPr/>
        </p:nvSpPr>
        <p:spPr>
          <a:xfrm>
            <a:off x="13703278" y="596406"/>
            <a:ext cx="3146921" cy="0"/>
          </a:xfrm>
          <a:prstGeom prst="line">
            <a:avLst/>
          </a:prstGeom>
          <a:ln w="28575" cap="rnd">
            <a:solidFill>
              <a:srgbClr val="F15922"/>
            </a:solidFill>
            <a:prstDash val="solid"/>
            <a:headEnd type="none" w="sm" len="sm"/>
            <a:tailEnd type="none" w="sm" len="sm"/>
          </a:ln>
        </p:spPr>
        <p:txBody>
          <a:bodyPr/>
          <a:lstStyle/>
          <a:p>
            <a:pPr defTabSz="914445">
              <a:defRPr/>
            </a:pPr>
            <a:endParaRPr lang="en-US">
              <a:solidFill>
                <a:prstClr val="black"/>
              </a:solidFill>
              <a:latin typeface="Calibri"/>
            </a:endParaRPr>
          </a:p>
        </p:txBody>
      </p:sp>
      <p:sp>
        <p:nvSpPr>
          <p:cNvPr id="7" name="Freeform 8">
            <a:extLst>
              <a:ext uri="{FF2B5EF4-FFF2-40B4-BE49-F238E27FC236}">
                <a16:creationId xmlns:a16="http://schemas.microsoft.com/office/drawing/2014/main" id="{4BC0FC8B-B1FF-BDB1-9742-38E28D634175}"/>
              </a:ext>
            </a:extLst>
          </p:cNvPr>
          <p:cNvSpPr/>
          <p:nvPr/>
        </p:nvSpPr>
        <p:spPr>
          <a:xfrm>
            <a:off x="16930381" y="325048"/>
            <a:ext cx="657842" cy="542720"/>
          </a:xfrm>
          <a:custGeom>
            <a:avLst/>
            <a:gdLst/>
            <a:ahLst/>
            <a:cxnLst/>
            <a:rect l="l" t="t" r="r" b="b"/>
            <a:pathLst>
              <a:path w="657842" h="542720">
                <a:moveTo>
                  <a:pt x="0" y="0"/>
                </a:moveTo>
                <a:lnTo>
                  <a:pt x="657842" y="0"/>
                </a:lnTo>
                <a:lnTo>
                  <a:pt x="657842" y="542720"/>
                </a:lnTo>
                <a:lnTo>
                  <a:pt x="0" y="542720"/>
                </a:lnTo>
                <a:lnTo>
                  <a:pt x="0" y="0"/>
                </a:lnTo>
                <a:close/>
              </a:path>
            </a:pathLst>
          </a:custGeom>
          <a:blipFill>
            <a:blip r:embed="rId6"/>
            <a:stretch>
              <a:fillRect/>
            </a:stretch>
          </a:blipFill>
        </p:spPr>
        <p:txBody>
          <a:bodyPr/>
          <a:lstStyle/>
          <a:p>
            <a:pPr defTabSz="914445">
              <a:defRPr/>
            </a:pPr>
            <a:endParaRPr lang="en-US">
              <a:solidFill>
                <a:prstClr val="black"/>
              </a:solidFill>
              <a:latin typeface="Calibri"/>
            </a:endParaRPr>
          </a:p>
        </p:txBody>
      </p:sp>
      <p:sp>
        <p:nvSpPr>
          <p:cNvPr id="9" name="TextBox 13">
            <a:extLst>
              <a:ext uri="{FF2B5EF4-FFF2-40B4-BE49-F238E27FC236}">
                <a16:creationId xmlns:a16="http://schemas.microsoft.com/office/drawing/2014/main" id="{63AA5973-6F01-5DC4-F705-A64B0F251E9C}"/>
              </a:ext>
            </a:extLst>
          </p:cNvPr>
          <p:cNvSpPr txBox="1"/>
          <p:nvPr/>
        </p:nvSpPr>
        <p:spPr>
          <a:xfrm>
            <a:off x="496269" y="503357"/>
            <a:ext cx="16260804" cy="743793"/>
          </a:xfrm>
          <a:prstGeom prst="rect">
            <a:avLst/>
          </a:prstGeom>
        </p:spPr>
        <p:txBody>
          <a:bodyPr wrap="square" lIns="0" tIns="0" rIns="0" bIns="0" rtlCol="0" anchor="t">
            <a:spAutoFit/>
          </a:bodyPr>
          <a:lstStyle/>
          <a:p>
            <a:pPr>
              <a:lnSpc>
                <a:spcPts val="5842"/>
              </a:lnSpc>
            </a:pPr>
            <a:r>
              <a:rPr lang="en-US" sz="5400" b="1" dirty="0">
                <a:solidFill>
                  <a:srgbClr val="DD5828"/>
                </a:solidFill>
                <a:latin typeface="Verdana" panose="020B0604030504040204" pitchFamily="34" charset="0"/>
                <a:ea typeface="Verdana" panose="020B0604030504040204" pitchFamily="34" charset="0"/>
              </a:rPr>
              <a:t>OCCC History</a:t>
            </a:r>
          </a:p>
        </p:txBody>
      </p:sp>
      <p:sp>
        <p:nvSpPr>
          <p:cNvPr id="10" name="AutoShape 6">
            <a:extLst>
              <a:ext uri="{FF2B5EF4-FFF2-40B4-BE49-F238E27FC236}">
                <a16:creationId xmlns:a16="http://schemas.microsoft.com/office/drawing/2014/main" id="{47E26446-394C-2316-1594-8B8A74CA3039}"/>
              </a:ext>
            </a:extLst>
          </p:cNvPr>
          <p:cNvSpPr/>
          <p:nvPr/>
        </p:nvSpPr>
        <p:spPr>
          <a:xfrm flipV="1">
            <a:off x="653767" y="1333500"/>
            <a:ext cx="4146833" cy="0"/>
          </a:xfrm>
          <a:prstGeom prst="line">
            <a:avLst/>
          </a:prstGeom>
          <a:ln w="85725" cap="rnd">
            <a:solidFill>
              <a:srgbClr val="F15922"/>
            </a:solidFill>
            <a:prstDash val="solid"/>
            <a:headEnd type="none" w="sm" len="sm"/>
            <a:tailEnd type="none" w="sm" len="sm"/>
          </a:ln>
        </p:spPr>
        <p:txBody>
          <a:bodyPr/>
          <a:lstStyle/>
          <a:p>
            <a:endParaRPr lang="en-US" dirty="0"/>
          </a:p>
        </p:txBody>
      </p:sp>
    </p:spTree>
    <p:extLst>
      <p:ext uri="{BB962C8B-B14F-4D97-AF65-F5344CB8AC3E}">
        <p14:creationId xmlns:p14="http://schemas.microsoft.com/office/powerpoint/2010/main" val="160181544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6966577" y="325046"/>
            <a:ext cx="657842" cy="542720"/>
          </a:xfrm>
          <a:custGeom>
            <a:avLst/>
            <a:gdLst/>
            <a:ahLst/>
            <a:cxnLst/>
            <a:rect l="l" t="t" r="r" b="b"/>
            <a:pathLst>
              <a:path w="657842" h="542720">
                <a:moveTo>
                  <a:pt x="0" y="0"/>
                </a:moveTo>
                <a:lnTo>
                  <a:pt x="657842" y="0"/>
                </a:lnTo>
                <a:lnTo>
                  <a:pt x="657842" y="542720"/>
                </a:lnTo>
                <a:lnTo>
                  <a:pt x="0" y="542720"/>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400373" y="280699"/>
            <a:ext cx="12725400" cy="665247"/>
          </a:xfrm>
          <a:prstGeom prst="rect">
            <a:avLst/>
          </a:prstGeom>
        </p:spPr>
        <p:txBody>
          <a:bodyPr wrap="square" lIns="0" tIns="0" rIns="0" bIns="0" rtlCol="0" anchor="t">
            <a:spAutoFit/>
          </a:bodyPr>
          <a:lstStyle/>
          <a:p>
            <a:pPr>
              <a:lnSpc>
                <a:spcPts val="5706"/>
              </a:lnSpc>
            </a:pPr>
            <a:r>
              <a:rPr lang="en-US" sz="4400" b="1" dirty="0">
                <a:solidFill>
                  <a:srgbClr val="DD5828"/>
                </a:solidFill>
                <a:latin typeface="Verdana" panose="020B0604030504040204" pitchFamily="34" charset="0"/>
                <a:ea typeface="Verdana" panose="020B0604030504040204" pitchFamily="34" charset="0"/>
              </a:rPr>
              <a:t>Recent Completed Projects</a:t>
            </a:r>
          </a:p>
        </p:txBody>
      </p:sp>
      <p:pic>
        <p:nvPicPr>
          <p:cNvPr id="3" name="Picture 2">
            <a:hlinkClick r:id="" action="ppaction://media"/>
            <a:extLst>
              <a:ext uri="{FF2B5EF4-FFF2-40B4-BE49-F238E27FC236}">
                <a16:creationId xmlns:a16="http://schemas.microsoft.com/office/drawing/2014/main" id="{B3047F86-AEC3-3BF5-678C-AA87E742103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7159" t="23304" r="35996"/>
          <a:stretch/>
        </p:blipFill>
        <p:spPr>
          <a:xfrm>
            <a:off x="11652121" y="3390900"/>
            <a:ext cx="7474642" cy="7665641"/>
          </a:xfrm>
          <a:prstGeom prst="rect">
            <a:avLst/>
          </a:prstGeom>
        </p:spPr>
      </p:pic>
      <p:sp>
        <p:nvSpPr>
          <p:cNvPr id="8" name="AutoShape 8"/>
          <p:cNvSpPr/>
          <p:nvPr/>
        </p:nvSpPr>
        <p:spPr>
          <a:xfrm>
            <a:off x="443590" y="1104900"/>
            <a:ext cx="3747410" cy="0"/>
          </a:xfrm>
          <a:prstGeom prst="line">
            <a:avLst/>
          </a:prstGeom>
          <a:ln w="95250" cap="rnd">
            <a:solidFill>
              <a:srgbClr val="F15922"/>
            </a:solidFill>
            <a:prstDash val="solid"/>
            <a:headEnd type="none" w="sm" len="sm"/>
            <a:tailEnd type="none" w="sm" len="sm"/>
          </a:ln>
        </p:spPr>
        <p:txBody>
          <a:bodyPr/>
          <a:lstStyle/>
          <a:p>
            <a:endParaRPr lang="en-US"/>
          </a:p>
        </p:txBody>
      </p:sp>
      <p:pic>
        <p:nvPicPr>
          <p:cNvPr id="4" name="Picture 3" descr="A black circle with white background&#10;&#10;Description automatically generated">
            <a:extLst>
              <a:ext uri="{FF2B5EF4-FFF2-40B4-BE49-F238E27FC236}">
                <a16:creationId xmlns:a16="http://schemas.microsoft.com/office/drawing/2014/main" id="{62769F23-17F4-B7F7-2D48-F0655AEABAA0}"/>
              </a:ext>
            </a:extLst>
          </p:cNvPr>
          <p:cNvPicPr>
            <a:picLocks noChangeAspect="1"/>
          </p:cNvPicPr>
          <p:nvPr/>
        </p:nvPicPr>
        <p:blipFill rotWithShape="1">
          <a:blip r:embed="rId7">
            <a:extLst>
              <a:ext uri="{28A0092B-C50C-407E-A947-70E740481C1C}">
                <a14:useLocalDpi xmlns:a14="http://schemas.microsoft.com/office/drawing/2010/main" val="0"/>
              </a:ext>
            </a:extLst>
          </a:blip>
          <a:srcRect l="25088" t="8535" r="-29861" b="22995"/>
          <a:stretch/>
        </p:blipFill>
        <p:spPr>
          <a:xfrm flipH="1">
            <a:off x="7620000" y="3058120"/>
            <a:ext cx="12496800" cy="7665641"/>
          </a:xfrm>
          <a:prstGeom prst="rect">
            <a:avLst/>
          </a:prstGeom>
        </p:spPr>
      </p:pic>
      <p:pic>
        <p:nvPicPr>
          <p:cNvPr id="11" name="Picture 10" descr="O:\Capital Planning\A-Admin\Photo_Project-FINAL\Aeroponics\20160920_140758.jpg">
            <a:extLst>
              <a:ext uri="{FF2B5EF4-FFF2-40B4-BE49-F238E27FC236}">
                <a16:creationId xmlns:a16="http://schemas.microsoft.com/office/drawing/2014/main" id="{79DC69DB-5053-28C6-1D8A-DD35D7CC68F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bwMode="auto">
          <a:xfrm>
            <a:off x="685800" y="1713037"/>
            <a:ext cx="5065400" cy="39023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84C9196-4812-7D22-4C36-5D1C694A11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7797" y="1697611"/>
            <a:ext cx="5876734" cy="3917824"/>
          </a:xfrm>
          <a:prstGeom prst="rect">
            <a:avLst/>
          </a:prstGeom>
        </p:spPr>
      </p:pic>
      <p:pic>
        <p:nvPicPr>
          <p:cNvPr id="9" name="Picture 8">
            <a:extLst>
              <a:ext uri="{FF2B5EF4-FFF2-40B4-BE49-F238E27FC236}">
                <a16:creationId xmlns:a16="http://schemas.microsoft.com/office/drawing/2014/main" id="{0AA58ED2-64B3-A41E-3AAE-91B1581AED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86922" y="1624221"/>
            <a:ext cx="5137497" cy="4080029"/>
          </a:xfrm>
          <a:prstGeom prst="rect">
            <a:avLst/>
          </a:prstGeom>
        </p:spPr>
      </p:pic>
      <p:pic>
        <p:nvPicPr>
          <p:cNvPr id="18" name="Picture 17" descr="A picture containing text, indoor, ceiling, furniture&#10;&#10;AI-generated content may be incorrect.">
            <a:extLst>
              <a:ext uri="{FF2B5EF4-FFF2-40B4-BE49-F238E27FC236}">
                <a16:creationId xmlns:a16="http://schemas.microsoft.com/office/drawing/2014/main" id="{445E9095-C28C-3F29-32A4-505B688D53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64602" y="5910115"/>
            <a:ext cx="5950277" cy="3967347"/>
          </a:xfrm>
          <a:prstGeom prst="rect">
            <a:avLst/>
          </a:prstGeom>
        </p:spPr>
      </p:pic>
      <p:pic>
        <p:nvPicPr>
          <p:cNvPr id="20" name="Picture 19" descr="A couple of chairs in a room&#10;&#10;AI-generated content may be incorrect.">
            <a:extLst>
              <a:ext uri="{FF2B5EF4-FFF2-40B4-BE49-F238E27FC236}">
                <a16:creationId xmlns:a16="http://schemas.microsoft.com/office/drawing/2014/main" id="{65E10EAC-FC41-1D41-BDB0-2EE2C46D75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92024" y="5895800"/>
            <a:ext cx="5950277" cy="3966852"/>
          </a:xfrm>
          <a:prstGeom prst="rect">
            <a:avLst/>
          </a:prstGeom>
        </p:spPr>
      </p:pic>
      <p:sp>
        <p:nvSpPr>
          <p:cNvPr id="2" name="Freeform 2">
            <a:extLst>
              <a:ext uri="{FF2B5EF4-FFF2-40B4-BE49-F238E27FC236}">
                <a16:creationId xmlns:a16="http://schemas.microsoft.com/office/drawing/2014/main" id="{89266AA6-5232-9741-ABD7-16663F25D7A5}"/>
              </a:ext>
            </a:extLst>
          </p:cNvPr>
          <p:cNvSpPr/>
          <p:nvPr/>
        </p:nvSpPr>
        <p:spPr>
          <a:xfrm>
            <a:off x="496269" y="9429397"/>
            <a:ext cx="657842" cy="542720"/>
          </a:xfrm>
          <a:custGeom>
            <a:avLst/>
            <a:gdLst/>
            <a:ahLst/>
            <a:cxnLst/>
            <a:rect l="l" t="t" r="r" b="b"/>
            <a:pathLst>
              <a:path w="657842" h="542720">
                <a:moveTo>
                  <a:pt x="0" y="0"/>
                </a:moveTo>
                <a:lnTo>
                  <a:pt x="657843" y="0"/>
                </a:lnTo>
                <a:lnTo>
                  <a:pt x="657843" y="542720"/>
                </a:lnTo>
                <a:lnTo>
                  <a:pt x="0" y="54272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11">
            <a:extLst>
              <a:ext uri="{FF2B5EF4-FFF2-40B4-BE49-F238E27FC236}">
                <a16:creationId xmlns:a16="http://schemas.microsoft.com/office/drawing/2014/main" id="{A966F54A-6D5A-CE8D-EE67-22A282453496}"/>
              </a:ext>
            </a:extLst>
          </p:cNvPr>
          <p:cNvSpPr/>
          <p:nvPr/>
        </p:nvSpPr>
        <p:spPr>
          <a:xfrm>
            <a:off x="1154112" y="9715045"/>
            <a:ext cx="3146921" cy="0"/>
          </a:xfrm>
          <a:prstGeom prst="line">
            <a:avLst/>
          </a:prstGeom>
          <a:ln w="28575" cap="rnd">
            <a:solidFill>
              <a:srgbClr val="F68B4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AutoShape 3">
            <a:extLst>
              <a:ext uri="{FF2B5EF4-FFF2-40B4-BE49-F238E27FC236}">
                <a16:creationId xmlns:a16="http://schemas.microsoft.com/office/drawing/2014/main" id="{22D5749A-F9C9-9BC9-AF56-02D075CA2FF2}"/>
              </a:ext>
            </a:extLst>
          </p:cNvPr>
          <p:cNvSpPr/>
          <p:nvPr/>
        </p:nvSpPr>
        <p:spPr>
          <a:xfrm>
            <a:off x="13703276" y="596406"/>
            <a:ext cx="3146921" cy="0"/>
          </a:xfrm>
          <a:prstGeom prst="line">
            <a:avLst/>
          </a:prstGeom>
          <a:ln w="28575" cap="rnd">
            <a:solidFill>
              <a:srgbClr val="F68B4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100000">
                <p:cTn id="12" repeatCount="indefinite"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2AFE67-550B-C6B5-CC99-CA455541E2E6}"/>
              </a:ext>
            </a:extLst>
          </p:cNvPr>
          <p:cNvPicPr>
            <a:picLocks noChangeAspect="1"/>
          </p:cNvPicPr>
          <p:nvPr/>
        </p:nvPicPr>
        <p:blipFill>
          <a:blip r:embed="rId3"/>
          <a:stretch>
            <a:fillRect/>
          </a:stretch>
        </p:blipFill>
        <p:spPr>
          <a:xfrm>
            <a:off x="418496" y="1527248"/>
            <a:ext cx="9868504" cy="7635146"/>
          </a:xfrm>
          <a:prstGeom prst="rect">
            <a:avLst/>
          </a:prstGeom>
        </p:spPr>
      </p:pic>
      <p:sp>
        <p:nvSpPr>
          <p:cNvPr id="2" name="AutoShape 2"/>
          <p:cNvSpPr/>
          <p:nvPr/>
        </p:nvSpPr>
        <p:spPr>
          <a:xfrm>
            <a:off x="13703276" y="596406"/>
            <a:ext cx="3146921" cy="0"/>
          </a:xfrm>
          <a:prstGeom prst="line">
            <a:avLst/>
          </a:prstGeom>
          <a:ln w="28575" cap="rnd">
            <a:solidFill>
              <a:srgbClr val="F15922"/>
            </a:solidFill>
            <a:prstDash val="solid"/>
            <a:headEnd type="none" w="sm" len="sm"/>
            <a:tailEnd type="none" w="sm" len="sm"/>
          </a:ln>
        </p:spPr>
        <p:txBody>
          <a:bodyPr/>
          <a:lstStyle/>
          <a:p>
            <a:endParaRPr lang="en-US"/>
          </a:p>
        </p:txBody>
      </p:sp>
      <p:sp>
        <p:nvSpPr>
          <p:cNvPr id="3" name="Freeform 3"/>
          <p:cNvSpPr/>
          <p:nvPr/>
        </p:nvSpPr>
        <p:spPr>
          <a:xfrm>
            <a:off x="16930379" y="325046"/>
            <a:ext cx="657842" cy="542720"/>
          </a:xfrm>
          <a:custGeom>
            <a:avLst/>
            <a:gdLst/>
            <a:ahLst/>
            <a:cxnLst/>
            <a:rect l="l" t="t" r="r" b="b"/>
            <a:pathLst>
              <a:path w="657842" h="542720">
                <a:moveTo>
                  <a:pt x="0" y="0"/>
                </a:moveTo>
                <a:lnTo>
                  <a:pt x="657842" y="0"/>
                </a:lnTo>
                <a:lnTo>
                  <a:pt x="657842" y="542720"/>
                </a:lnTo>
                <a:lnTo>
                  <a:pt x="0" y="542720"/>
                </a:lnTo>
                <a:lnTo>
                  <a:pt x="0" y="0"/>
                </a:lnTo>
                <a:close/>
              </a:path>
            </a:pathLst>
          </a:custGeom>
          <a:blipFill>
            <a:blip r:embed="rId4"/>
            <a:stretch>
              <a:fillRect/>
            </a:stretch>
          </a:blipFill>
        </p:spPr>
        <p:txBody>
          <a:bodyPr/>
          <a:lstStyle/>
          <a:p>
            <a:endParaRPr lang="en-US"/>
          </a:p>
        </p:txBody>
      </p:sp>
      <p:sp>
        <p:nvSpPr>
          <p:cNvPr id="6" name="AutoShape 6"/>
          <p:cNvSpPr/>
          <p:nvPr/>
        </p:nvSpPr>
        <p:spPr>
          <a:xfrm>
            <a:off x="418496" y="1181100"/>
            <a:ext cx="3425190" cy="0"/>
          </a:xfrm>
          <a:prstGeom prst="line">
            <a:avLst/>
          </a:prstGeom>
          <a:ln w="85725" cap="rnd">
            <a:solidFill>
              <a:srgbClr val="F15922"/>
            </a:solidFill>
            <a:prstDash val="solid"/>
            <a:headEnd type="none" w="sm" len="sm"/>
            <a:tailEnd type="none" w="sm" len="sm"/>
          </a:ln>
        </p:spPr>
        <p:txBody>
          <a:bodyPr/>
          <a:lstStyle/>
          <a:p>
            <a:endParaRPr lang="en-US"/>
          </a:p>
        </p:txBody>
      </p:sp>
      <p:sp>
        <p:nvSpPr>
          <p:cNvPr id="7" name="TextBox 7"/>
          <p:cNvSpPr txBox="1"/>
          <p:nvPr/>
        </p:nvSpPr>
        <p:spPr>
          <a:xfrm>
            <a:off x="418496" y="425383"/>
            <a:ext cx="11849704" cy="538609"/>
          </a:xfrm>
          <a:prstGeom prst="rect">
            <a:avLst/>
          </a:prstGeom>
        </p:spPr>
        <p:txBody>
          <a:bodyPr wrap="square" lIns="0" tIns="0" rIns="0" bIns="0" rtlCol="0" anchor="t">
            <a:spAutoFit/>
          </a:bodyPr>
          <a:lstStyle/>
          <a:p>
            <a:pPr>
              <a:lnSpc>
                <a:spcPts val="4178"/>
              </a:lnSpc>
            </a:pPr>
            <a:r>
              <a:rPr lang="en-US" sz="4800" b="1" dirty="0">
                <a:solidFill>
                  <a:srgbClr val="DD5828"/>
                </a:solidFill>
                <a:latin typeface="Verdana" panose="020B0604030504040204" pitchFamily="34" charset="0"/>
                <a:ea typeface="Verdana" panose="020B0604030504040204" pitchFamily="34" charset="0"/>
              </a:rPr>
              <a:t>Current and Upcoming Projects</a:t>
            </a:r>
          </a:p>
        </p:txBody>
      </p:sp>
      <p:sp>
        <p:nvSpPr>
          <p:cNvPr id="27" name="TextBox 26">
            <a:extLst>
              <a:ext uri="{FF2B5EF4-FFF2-40B4-BE49-F238E27FC236}">
                <a16:creationId xmlns:a16="http://schemas.microsoft.com/office/drawing/2014/main" id="{98A5394F-ED5F-D451-35E7-6A24F19DB973}"/>
              </a:ext>
            </a:extLst>
          </p:cNvPr>
          <p:cNvSpPr txBox="1"/>
          <p:nvPr/>
        </p:nvSpPr>
        <p:spPr>
          <a:xfrm>
            <a:off x="680720" y="1747832"/>
            <a:ext cx="9072880" cy="582217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Campus Dry Sprinkler System Replacement</a:t>
            </a:r>
          </a:p>
          <a:p>
            <a:pPr marL="457200" indent="-457200">
              <a:lnSpc>
                <a:spcPct val="150000"/>
              </a:lnSpc>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Campus Elevator Modernizations</a:t>
            </a:r>
          </a:p>
          <a:p>
            <a:pPr marL="457200" indent="-457200">
              <a:lnSpc>
                <a:spcPct val="150000"/>
              </a:lnSpc>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Campus Air Compressor Upgrades</a:t>
            </a:r>
          </a:p>
          <a:p>
            <a:pPr marL="457200" indent="-457200">
              <a:lnSpc>
                <a:spcPct val="150000"/>
              </a:lnSpc>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West BAS and HVAC Upgrades</a:t>
            </a:r>
          </a:p>
          <a:p>
            <a:pPr marL="457200" indent="-457200">
              <a:lnSpc>
                <a:spcPct val="150000"/>
              </a:lnSpc>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West Access Control System Upgrades</a:t>
            </a:r>
          </a:p>
          <a:p>
            <a:pPr marL="457200" indent="-457200">
              <a:lnSpc>
                <a:spcPct val="150000"/>
              </a:lnSpc>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N-S Roof System Replacement </a:t>
            </a:r>
          </a:p>
          <a:p>
            <a:pPr marL="457200" indent="-457200">
              <a:lnSpc>
                <a:spcPct val="150000"/>
              </a:lnSpc>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N-S Meeting Room Renovations</a:t>
            </a:r>
          </a:p>
          <a:p>
            <a:pPr marL="457200" indent="-457200">
              <a:lnSpc>
                <a:spcPct val="150000"/>
              </a:lnSpc>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N-S Restroom Renovations</a:t>
            </a:r>
          </a:p>
          <a:p>
            <a:pPr marL="457200" indent="-457200">
              <a:lnSpc>
                <a:spcPct val="150000"/>
              </a:lnSpc>
              <a:buFont typeface="Arial" panose="020B0604020202020204" pitchFamily="34" charset="0"/>
              <a:buChar char="•"/>
            </a:pPr>
            <a:r>
              <a:rPr lang="en-US" sz="2800" dirty="0">
                <a:solidFill>
                  <a:schemeClr val="bg1"/>
                </a:solidFill>
                <a:latin typeface="Verdana" panose="020B0604030504040204" pitchFamily="34" charset="0"/>
                <a:ea typeface="Verdana" panose="020B0604030504040204" pitchFamily="34" charset="0"/>
              </a:rPr>
              <a:t>N-S Food Service Renovations</a:t>
            </a:r>
          </a:p>
        </p:txBody>
      </p:sp>
      <p:pic>
        <p:nvPicPr>
          <p:cNvPr id="8" name="Picture 7">
            <a:extLst>
              <a:ext uri="{FF2B5EF4-FFF2-40B4-BE49-F238E27FC236}">
                <a16:creationId xmlns:a16="http://schemas.microsoft.com/office/drawing/2014/main" id="{E22FABD1-0773-0F6C-7524-58B9FF21DB2F}"/>
              </a:ext>
            </a:extLst>
          </p:cNvPr>
          <p:cNvPicPr>
            <a:picLocks noChangeAspect="1"/>
          </p:cNvPicPr>
          <p:nvPr/>
        </p:nvPicPr>
        <p:blipFill>
          <a:blip r:embed="rId5"/>
          <a:stretch>
            <a:fillRect/>
          </a:stretch>
        </p:blipFill>
        <p:spPr>
          <a:xfrm>
            <a:off x="11983510" y="6286500"/>
            <a:ext cx="6006617" cy="4000500"/>
          </a:xfrm>
          <a:prstGeom prst="rect">
            <a:avLst/>
          </a:prstGeom>
        </p:spPr>
      </p:pic>
      <p:sp>
        <p:nvSpPr>
          <p:cNvPr id="10" name="Freeform 2">
            <a:extLst>
              <a:ext uri="{FF2B5EF4-FFF2-40B4-BE49-F238E27FC236}">
                <a16:creationId xmlns:a16="http://schemas.microsoft.com/office/drawing/2014/main" id="{FA281B46-44C7-B19C-F45B-245E999602CF}"/>
              </a:ext>
            </a:extLst>
          </p:cNvPr>
          <p:cNvSpPr/>
          <p:nvPr/>
        </p:nvSpPr>
        <p:spPr>
          <a:xfrm>
            <a:off x="496269" y="9429397"/>
            <a:ext cx="657842" cy="542720"/>
          </a:xfrm>
          <a:custGeom>
            <a:avLst/>
            <a:gdLst/>
            <a:ahLst/>
            <a:cxnLst/>
            <a:rect l="l" t="t" r="r" b="b"/>
            <a:pathLst>
              <a:path w="657842" h="542720">
                <a:moveTo>
                  <a:pt x="0" y="0"/>
                </a:moveTo>
                <a:lnTo>
                  <a:pt x="657843" y="0"/>
                </a:lnTo>
                <a:lnTo>
                  <a:pt x="657843" y="542720"/>
                </a:lnTo>
                <a:lnTo>
                  <a:pt x="0" y="5427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AutoShape 11">
            <a:extLst>
              <a:ext uri="{FF2B5EF4-FFF2-40B4-BE49-F238E27FC236}">
                <a16:creationId xmlns:a16="http://schemas.microsoft.com/office/drawing/2014/main" id="{2CD3BDEB-3CF5-1B63-624B-6813318403F9}"/>
              </a:ext>
            </a:extLst>
          </p:cNvPr>
          <p:cNvSpPr/>
          <p:nvPr/>
        </p:nvSpPr>
        <p:spPr>
          <a:xfrm>
            <a:off x="1154112" y="9715045"/>
            <a:ext cx="3146921" cy="0"/>
          </a:xfrm>
          <a:prstGeom prst="line">
            <a:avLst/>
          </a:prstGeom>
          <a:ln w="28575" cap="rnd">
            <a:solidFill>
              <a:srgbClr val="F68B4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5885381"/>
      </p:ext>
    </p:extLst>
  </p:cSld>
  <p:clrMapOvr>
    <a:masterClrMapping/>
  </p:clrMapOvr>
  <p:transition spd="slow">
    <p:cover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hlinkClick r:id="" action="ppaction://media"/>
            <a:extLst>
              <a:ext uri="{FF2B5EF4-FFF2-40B4-BE49-F238E27FC236}">
                <a16:creationId xmlns:a16="http://schemas.microsoft.com/office/drawing/2014/main" id="{912C5A27-6BC4-4317-875F-B44D3566EF9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61209" t="8752" b="8752"/>
          <a:stretch>
            <a:fillRect/>
          </a:stretch>
        </p:blipFill>
        <p:spPr>
          <a:xfrm>
            <a:off x="8038496" y="1757259"/>
            <a:ext cx="10249504" cy="7419855"/>
          </a:xfrm>
          <a:prstGeom prst="rect">
            <a:avLst/>
          </a:prstGeom>
        </p:spPr>
      </p:pic>
      <p:sp>
        <p:nvSpPr>
          <p:cNvPr id="2" name="AutoShape 2"/>
          <p:cNvSpPr/>
          <p:nvPr/>
        </p:nvSpPr>
        <p:spPr>
          <a:xfrm>
            <a:off x="13703276" y="596406"/>
            <a:ext cx="3146921" cy="0"/>
          </a:xfrm>
          <a:prstGeom prst="line">
            <a:avLst/>
          </a:prstGeom>
          <a:ln w="28575" cap="rnd">
            <a:solidFill>
              <a:srgbClr val="F15922"/>
            </a:solidFill>
            <a:prstDash val="solid"/>
            <a:headEnd type="none" w="sm" len="sm"/>
            <a:tailEnd type="none" w="sm" len="sm"/>
          </a:ln>
        </p:spPr>
        <p:txBody>
          <a:bodyPr/>
          <a:lstStyle/>
          <a:p>
            <a:endParaRPr lang="en-US"/>
          </a:p>
        </p:txBody>
      </p:sp>
      <p:sp>
        <p:nvSpPr>
          <p:cNvPr id="3" name="Freeform 3"/>
          <p:cNvSpPr/>
          <p:nvPr/>
        </p:nvSpPr>
        <p:spPr>
          <a:xfrm>
            <a:off x="16930379" y="325046"/>
            <a:ext cx="657842" cy="542720"/>
          </a:xfrm>
          <a:custGeom>
            <a:avLst/>
            <a:gdLst/>
            <a:ahLst/>
            <a:cxnLst/>
            <a:rect l="l" t="t" r="r" b="b"/>
            <a:pathLst>
              <a:path w="657842" h="542720">
                <a:moveTo>
                  <a:pt x="0" y="0"/>
                </a:moveTo>
                <a:lnTo>
                  <a:pt x="657842" y="0"/>
                </a:lnTo>
                <a:lnTo>
                  <a:pt x="657842" y="542720"/>
                </a:lnTo>
                <a:lnTo>
                  <a:pt x="0" y="542720"/>
                </a:lnTo>
                <a:lnTo>
                  <a:pt x="0" y="0"/>
                </a:lnTo>
                <a:close/>
              </a:path>
            </a:pathLst>
          </a:custGeom>
          <a:blipFill>
            <a:blip r:embed="rId6"/>
            <a:stretch>
              <a:fillRect/>
            </a:stretch>
          </a:blipFill>
        </p:spPr>
        <p:txBody>
          <a:bodyPr/>
          <a:lstStyle/>
          <a:p>
            <a:endParaRPr lang="en-US"/>
          </a:p>
        </p:txBody>
      </p:sp>
      <p:sp>
        <p:nvSpPr>
          <p:cNvPr id="5" name="Freeform 5"/>
          <p:cNvSpPr/>
          <p:nvPr/>
        </p:nvSpPr>
        <p:spPr>
          <a:xfrm>
            <a:off x="496269" y="9429397"/>
            <a:ext cx="657842" cy="542720"/>
          </a:xfrm>
          <a:custGeom>
            <a:avLst/>
            <a:gdLst/>
            <a:ahLst/>
            <a:cxnLst/>
            <a:rect l="l" t="t" r="r" b="b"/>
            <a:pathLst>
              <a:path w="657842" h="542720">
                <a:moveTo>
                  <a:pt x="0" y="0"/>
                </a:moveTo>
                <a:lnTo>
                  <a:pt x="657843" y="0"/>
                </a:lnTo>
                <a:lnTo>
                  <a:pt x="657843" y="542720"/>
                </a:lnTo>
                <a:lnTo>
                  <a:pt x="0" y="542720"/>
                </a:lnTo>
                <a:lnTo>
                  <a:pt x="0" y="0"/>
                </a:lnTo>
                <a:close/>
              </a:path>
            </a:pathLst>
          </a:custGeom>
          <a:blipFill>
            <a:blip r:embed="rId6"/>
            <a:stretch>
              <a:fillRect/>
            </a:stretch>
          </a:blipFill>
        </p:spPr>
        <p:txBody>
          <a:bodyPr/>
          <a:lstStyle/>
          <a:p>
            <a:endParaRPr lang="en-US"/>
          </a:p>
        </p:txBody>
      </p:sp>
      <p:sp>
        <p:nvSpPr>
          <p:cNvPr id="6" name="AutoShape 6"/>
          <p:cNvSpPr/>
          <p:nvPr/>
        </p:nvSpPr>
        <p:spPr>
          <a:xfrm>
            <a:off x="418496" y="1943100"/>
            <a:ext cx="3425190" cy="0"/>
          </a:xfrm>
          <a:prstGeom prst="line">
            <a:avLst/>
          </a:prstGeom>
          <a:ln w="85725" cap="rnd">
            <a:solidFill>
              <a:srgbClr val="F15922"/>
            </a:solidFill>
            <a:prstDash val="solid"/>
            <a:headEnd type="none" w="sm" len="sm"/>
            <a:tailEnd type="none" w="sm" len="sm"/>
          </a:ln>
        </p:spPr>
        <p:txBody>
          <a:bodyPr/>
          <a:lstStyle/>
          <a:p>
            <a:endParaRPr lang="en-US"/>
          </a:p>
        </p:txBody>
      </p:sp>
      <p:sp>
        <p:nvSpPr>
          <p:cNvPr id="7" name="TextBox 7"/>
          <p:cNvSpPr txBox="1"/>
          <p:nvPr/>
        </p:nvSpPr>
        <p:spPr>
          <a:xfrm>
            <a:off x="418496" y="542912"/>
            <a:ext cx="13204598" cy="1077218"/>
          </a:xfrm>
          <a:prstGeom prst="rect">
            <a:avLst/>
          </a:prstGeom>
        </p:spPr>
        <p:txBody>
          <a:bodyPr wrap="square" lIns="0" tIns="0" rIns="0" bIns="0" rtlCol="0" anchor="t">
            <a:spAutoFit/>
          </a:bodyPr>
          <a:lstStyle/>
          <a:p>
            <a:pPr>
              <a:lnSpc>
                <a:spcPts val="4178"/>
              </a:lnSpc>
            </a:pPr>
            <a:r>
              <a:rPr lang="en-US" sz="4800" b="1" dirty="0">
                <a:solidFill>
                  <a:srgbClr val="DD5828"/>
                </a:solidFill>
                <a:latin typeface="Verdana" panose="020B0604030504040204" pitchFamily="34" charset="0"/>
                <a:ea typeface="Verdana" panose="020B0604030504040204" pitchFamily="34" charset="0"/>
              </a:rPr>
              <a:t>Capital Improvement Program (CIP) Projects</a:t>
            </a:r>
          </a:p>
        </p:txBody>
      </p:sp>
      <p:sp>
        <p:nvSpPr>
          <p:cNvPr id="27" name="TextBox 26">
            <a:extLst>
              <a:ext uri="{FF2B5EF4-FFF2-40B4-BE49-F238E27FC236}">
                <a16:creationId xmlns:a16="http://schemas.microsoft.com/office/drawing/2014/main" id="{98A5394F-ED5F-D451-35E7-6A24F19DB973}"/>
              </a:ext>
            </a:extLst>
          </p:cNvPr>
          <p:cNvSpPr txBox="1"/>
          <p:nvPr/>
        </p:nvSpPr>
        <p:spPr>
          <a:xfrm>
            <a:off x="11390536" y="2144743"/>
            <a:ext cx="6858000" cy="7096169"/>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North-South Meeting Room Renovations </a:t>
            </a:r>
          </a:p>
          <a:p>
            <a:pPr marL="914400" lvl="1" indent="-457200">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25 Meeting Rooms </a:t>
            </a:r>
          </a:p>
          <a:p>
            <a:pPr marL="914400" lvl="1" indent="-457200">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Carpeting and Finishes 22+ Years Old</a:t>
            </a:r>
          </a:p>
          <a:p>
            <a:pPr marL="914400" lvl="1" indent="-457200">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Each Between 4,000 sf and 20,000 sf</a:t>
            </a:r>
          </a:p>
          <a:p>
            <a:pPr marL="457200" indent="-457200">
              <a:buFont typeface="Arial" panose="020B0604020202020204" pitchFamily="34" charset="0"/>
              <a:buChar char="•"/>
            </a:pPr>
            <a:endParaRPr lang="en-US" sz="3200" dirty="0">
              <a:solidFill>
                <a:schemeClr val="bg1"/>
              </a:solidFill>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endParaRPr lang="en-US" sz="3200" dirty="0">
              <a:solidFill>
                <a:schemeClr val="bg1"/>
              </a:solidFill>
              <a:latin typeface="Verdana" panose="020B0604030504040204" pitchFamily="34" charset="0"/>
              <a:ea typeface="Verdana" panose="020B0604030504040204" pitchFamily="34" charset="0"/>
            </a:endParaRPr>
          </a:p>
          <a:p>
            <a:r>
              <a:rPr lang="en-US" sz="3200" b="1" dirty="0">
                <a:solidFill>
                  <a:schemeClr val="bg1"/>
                </a:solidFill>
                <a:latin typeface="Verdana" panose="020B0604030504040204" pitchFamily="34" charset="0"/>
                <a:ea typeface="Verdana" panose="020B0604030504040204" pitchFamily="34" charset="0"/>
              </a:rPr>
              <a:t>Restroom Renovations</a:t>
            </a:r>
          </a:p>
          <a:p>
            <a:pPr marL="914400" lvl="1" indent="-457200">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92 Restrooms</a:t>
            </a:r>
          </a:p>
          <a:p>
            <a:pPr marL="914400" lvl="1" indent="-457200">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Fixtures and Finishes 22+ Years Old</a:t>
            </a:r>
          </a:p>
          <a:p>
            <a:pPr marL="457200" indent="-457200">
              <a:buFont typeface="Arial" panose="020B0604020202020204" pitchFamily="34" charset="0"/>
              <a:buChar char="•"/>
            </a:pPr>
            <a:endParaRPr lang="en-US" sz="3200" dirty="0">
              <a:solidFill>
                <a:schemeClr val="bg1"/>
              </a:solidFill>
              <a:latin typeface="Verdana" panose="020B0604030504040204" pitchFamily="34" charset="0"/>
              <a:ea typeface="Verdana" panose="020B0604030504040204" pitchFamily="34" charset="0"/>
            </a:endParaRPr>
          </a:p>
        </p:txBody>
      </p:sp>
      <p:pic>
        <p:nvPicPr>
          <p:cNvPr id="9" name="Picture 8">
            <a:extLst>
              <a:ext uri="{FF2B5EF4-FFF2-40B4-BE49-F238E27FC236}">
                <a16:creationId xmlns:a16="http://schemas.microsoft.com/office/drawing/2014/main" id="{787079B0-4EFE-E9D0-B4BD-D5A0A06CE26A}"/>
              </a:ext>
            </a:extLst>
          </p:cNvPr>
          <p:cNvPicPr>
            <a:picLocks noChangeAspect="1"/>
          </p:cNvPicPr>
          <p:nvPr/>
        </p:nvPicPr>
        <p:blipFill>
          <a:blip r:embed="rId7"/>
          <a:srcRect t="1885"/>
          <a:stretch>
            <a:fillRect/>
          </a:stretch>
        </p:blipFill>
        <p:spPr>
          <a:xfrm>
            <a:off x="-155552" y="2108443"/>
            <a:ext cx="11280752" cy="5755423"/>
          </a:xfrm>
          <a:prstGeom prst="rect">
            <a:avLst/>
          </a:prstGeom>
        </p:spPr>
      </p:pic>
      <p:sp>
        <p:nvSpPr>
          <p:cNvPr id="10" name="AutoShape 2">
            <a:extLst>
              <a:ext uri="{FF2B5EF4-FFF2-40B4-BE49-F238E27FC236}">
                <a16:creationId xmlns:a16="http://schemas.microsoft.com/office/drawing/2014/main" id="{01B7DA79-E1DA-C769-C4B5-09CB43544D93}"/>
              </a:ext>
            </a:extLst>
          </p:cNvPr>
          <p:cNvSpPr/>
          <p:nvPr/>
        </p:nvSpPr>
        <p:spPr>
          <a:xfrm>
            <a:off x="1154111" y="9700757"/>
            <a:ext cx="3146921" cy="0"/>
          </a:xfrm>
          <a:prstGeom prst="line">
            <a:avLst/>
          </a:prstGeom>
          <a:ln w="28575" cap="rnd">
            <a:solidFill>
              <a:srgbClr val="F15922"/>
            </a:solidFill>
            <a:prstDash val="solid"/>
            <a:headEnd type="none" w="sm" len="sm"/>
            <a:tailEnd type="none" w="sm" len="sm"/>
          </a:ln>
        </p:spPr>
        <p:txBody>
          <a:bodyPr/>
          <a:lstStyle/>
          <a:p>
            <a:endParaRPr lang="en-US"/>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100000">
                <p:cTn id="12" repeatCount="indefinite"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hlinkClick r:id="" action="ppaction://media"/>
            <a:extLst>
              <a:ext uri="{FF2B5EF4-FFF2-40B4-BE49-F238E27FC236}">
                <a16:creationId xmlns:a16="http://schemas.microsoft.com/office/drawing/2014/main" id="{912C5A27-6BC4-4317-875F-B44D3566EF9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61209" t="8752" b="8752"/>
          <a:stretch>
            <a:fillRect/>
          </a:stretch>
        </p:blipFill>
        <p:spPr>
          <a:xfrm>
            <a:off x="851894" y="2019300"/>
            <a:ext cx="8522453" cy="6781797"/>
          </a:xfrm>
          <a:prstGeom prst="rect">
            <a:avLst/>
          </a:prstGeom>
        </p:spPr>
      </p:pic>
      <p:sp>
        <p:nvSpPr>
          <p:cNvPr id="2" name="AutoShape 2"/>
          <p:cNvSpPr/>
          <p:nvPr/>
        </p:nvSpPr>
        <p:spPr>
          <a:xfrm>
            <a:off x="13703276" y="596406"/>
            <a:ext cx="3146921" cy="0"/>
          </a:xfrm>
          <a:prstGeom prst="line">
            <a:avLst/>
          </a:prstGeom>
          <a:ln w="28575" cap="rnd">
            <a:solidFill>
              <a:srgbClr val="F15922"/>
            </a:solidFill>
            <a:prstDash val="solid"/>
            <a:headEnd type="none" w="sm" len="sm"/>
            <a:tailEnd type="none" w="sm" len="sm"/>
          </a:ln>
        </p:spPr>
        <p:txBody>
          <a:bodyPr/>
          <a:lstStyle/>
          <a:p>
            <a:endParaRPr lang="en-US"/>
          </a:p>
        </p:txBody>
      </p:sp>
      <p:sp>
        <p:nvSpPr>
          <p:cNvPr id="3" name="Freeform 3"/>
          <p:cNvSpPr/>
          <p:nvPr/>
        </p:nvSpPr>
        <p:spPr>
          <a:xfrm>
            <a:off x="16930379" y="325046"/>
            <a:ext cx="657842" cy="542720"/>
          </a:xfrm>
          <a:custGeom>
            <a:avLst/>
            <a:gdLst/>
            <a:ahLst/>
            <a:cxnLst/>
            <a:rect l="l" t="t" r="r" b="b"/>
            <a:pathLst>
              <a:path w="657842" h="542720">
                <a:moveTo>
                  <a:pt x="0" y="0"/>
                </a:moveTo>
                <a:lnTo>
                  <a:pt x="657842" y="0"/>
                </a:lnTo>
                <a:lnTo>
                  <a:pt x="657842" y="542720"/>
                </a:lnTo>
                <a:lnTo>
                  <a:pt x="0" y="542720"/>
                </a:lnTo>
                <a:lnTo>
                  <a:pt x="0" y="0"/>
                </a:lnTo>
                <a:close/>
              </a:path>
            </a:pathLst>
          </a:custGeom>
          <a:blipFill>
            <a:blip r:embed="rId6"/>
            <a:stretch>
              <a:fillRect/>
            </a:stretch>
          </a:blipFill>
        </p:spPr>
        <p:txBody>
          <a:bodyPr/>
          <a:lstStyle/>
          <a:p>
            <a:endParaRPr lang="en-US"/>
          </a:p>
        </p:txBody>
      </p:sp>
      <p:sp>
        <p:nvSpPr>
          <p:cNvPr id="5" name="Freeform 5"/>
          <p:cNvSpPr/>
          <p:nvPr/>
        </p:nvSpPr>
        <p:spPr>
          <a:xfrm>
            <a:off x="496269" y="9429397"/>
            <a:ext cx="657842" cy="542720"/>
          </a:xfrm>
          <a:custGeom>
            <a:avLst/>
            <a:gdLst/>
            <a:ahLst/>
            <a:cxnLst/>
            <a:rect l="l" t="t" r="r" b="b"/>
            <a:pathLst>
              <a:path w="657842" h="542720">
                <a:moveTo>
                  <a:pt x="0" y="0"/>
                </a:moveTo>
                <a:lnTo>
                  <a:pt x="657843" y="0"/>
                </a:lnTo>
                <a:lnTo>
                  <a:pt x="657843" y="542720"/>
                </a:lnTo>
                <a:lnTo>
                  <a:pt x="0" y="542720"/>
                </a:lnTo>
                <a:lnTo>
                  <a:pt x="0" y="0"/>
                </a:lnTo>
                <a:close/>
              </a:path>
            </a:pathLst>
          </a:custGeom>
          <a:blipFill>
            <a:blip r:embed="rId6"/>
            <a:stretch>
              <a:fillRect/>
            </a:stretch>
          </a:blipFill>
        </p:spPr>
        <p:txBody>
          <a:bodyPr/>
          <a:lstStyle/>
          <a:p>
            <a:endParaRPr lang="en-US"/>
          </a:p>
        </p:txBody>
      </p:sp>
      <p:sp>
        <p:nvSpPr>
          <p:cNvPr id="6" name="AutoShape 6"/>
          <p:cNvSpPr/>
          <p:nvPr/>
        </p:nvSpPr>
        <p:spPr>
          <a:xfrm>
            <a:off x="418496" y="1790700"/>
            <a:ext cx="3425190" cy="0"/>
          </a:xfrm>
          <a:prstGeom prst="line">
            <a:avLst/>
          </a:prstGeom>
          <a:ln w="85725" cap="rnd">
            <a:solidFill>
              <a:srgbClr val="F15922"/>
            </a:solidFill>
            <a:prstDash val="solid"/>
            <a:headEnd type="none" w="sm" len="sm"/>
            <a:tailEnd type="none" w="sm" len="sm"/>
          </a:ln>
        </p:spPr>
        <p:txBody>
          <a:bodyPr/>
          <a:lstStyle/>
          <a:p>
            <a:endParaRPr lang="en-US"/>
          </a:p>
        </p:txBody>
      </p:sp>
      <p:sp>
        <p:nvSpPr>
          <p:cNvPr id="7" name="TextBox 7"/>
          <p:cNvSpPr txBox="1"/>
          <p:nvPr/>
        </p:nvSpPr>
        <p:spPr>
          <a:xfrm>
            <a:off x="388015" y="535666"/>
            <a:ext cx="13204598" cy="1077218"/>
          </a:xfrm>
          <a:prstGeom prst="rect">
            <a:avLst/>
          </a:prstGeom>
        </p:spPr>
        <p:txBody>
          <a:bodyPr wrap="square" lIns="0" tIns="0" rIns="0" bIns="0" rtlCol="0" anchor="t">
            <a:spAutoFit/>
          </a:bodyPr>
          <a:lstStyle/>
          <a:p>
            <a:pPr>
              <a:lnSpc>
                <a:spcPts val="4178"/>
              </a:lnSpc>
            </a:pPr>
            <a:r>
              <a:rPr lang="en-US" sz="4800" b="1" dirty="0">
                <a:solidFill>
                  <a:srgbClr val="DD5828"/>
                </a:solidFill>
                <a:latin typeface="Verdana" panose="020B0604030504040204" pitchFamily="34" charset="0"/>
                <a:ea typeface="Verdana" panose="020B0604030504040204" pitchFamily="34" charset="0"/>
              </a:rPr>
              <a:t>Capital Improvement Program (CIP) Projects</a:t>
            </a:r>
          </a:p>
        </p:txBody>
      </p:sp>
      <p:sp>
        <p:nvSpPr>
          <p:cNvPr id="27" name="TextBox 26">
            <a:extLst>
              <a:ext uri="{FF2B5EF4-FFF2-40B4-BE49-F238E27FC236}">
                <a16:creationId xmlns:a16="http://schemas.microsoft.com/office/drawing/2014/main" id="{98A5394F-ED5F-D451-35E7-6A24F19DB973}"/>
              </a:ext>
            </a:extLst>
          </p:cNvPr>
          <p:cNvSpPr txBox="1"/>
          <p:nvPr/>
        </p:nvSpPr>
        <p:spPr>
          <a:xfrm>
            <a:off x="1295400" y="2171700"/>
            <a:ext cx="7337251" cy="3686074"/>
          </a:xfrm>
          <a:prstGeom prst="rect">
            <a:avLst/>
          </a:prstGeom>
          <a:noFill/>
        </p:spPr>
        <p:txBody>
          <a:bodyPr wrap="square" rtlCol="0">
            <a:spAutoFit/>
          </a:bodyPr>
          <a:lstStyle/>
          <a:p>
            <a:pPr>
              <a:lnSpc>
                <a:spcPct val="150000"/>
              </a:lnSpc>
            </a:pPr>
            <a:r>
              <a:rPr lang="en-US" sz="3200" b="1" dirty="0">
                <a:solidFill>
                  <a:schemeClr val="bg1"/>
                </a:solidFill>
                <a:latin typeface="Verdana" panose="020B0604030504040204" pitchFamily="34" charset="0"/>
                <a:ea typeface="Verdana" panose="020B0604030504040204" pitchFamily="34" charset="0"/>
              </a:rPr>
              <a:t>Campuswide Renovations</a:t>
            </a:r>
          </a:p>
          <a:p>
            <a:pPr marL="457200" indent="-457200">
              <a:lnSpc>
                <a:spcPct val="150000"/>
              </a:lnSpc>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Elevator/Escalator Replacement</a:t>
            </a:r>
          </a:p>
          <a:p>
            <a:pPr marL="914400" lvl="1" indent="-457200">
              <a:lnSpc>
                <a:spcPct val="150000"/>
              </a:lnSpc>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32 Escalators, 24 Elevators, 1 Cargo Lift</a:t>
            </a:r>
          </a:p>
          <a:p>
            <a:pPr marL="914400" lvl="1" indent="-457200">
              <a:lnSpc>
                <a:spcPct val="150000"/>
              </a:lnSpc>
              <a:buFont typeface="Arial" panose="020B0604020202020204" pitchFamily="34" charset="0"/>
              <a:buChar char="•"/>
            </a:pPr>
            <a:r>
              <a:rPr lang="en-US" sz="3200" dirty="0">
                <a:solidFill>
                  <a:schemeClr val="bg1"/>
                </a:solidFill>
                <a:latin typeface="Verdana" panose="020B0604030504040204" pitchFamily="34" charset="0"/>
                <a:ea typeface="Verdana" panose="020B0604030504040204" pitchFamily="34" charset="0"/>
              </a:rPr>
              <a:t>All 20+ Years Old</a:t>
            </a:r>
          </a:p>
        </p:txBody>
      </p:sp>
      <p:pic>
        <p:nvPicPr>
          <p:cNvPr id="11" name="Picture 10">
            <a:extLst>
              <a:ext uri="{FF2B5EF4-FFF2-40B4-BE49-F238E27FC236}">
                <a16:creationId xmlns:a16="http://schemas.microsoft.com/office/drawing/2014/main" id="{E7E64F25-C0CE-FF2D-B20E-2E8CEC78CCD1}"/>
              </a:ext>
            </a:extLst>
          </p:cNvPr>
          <p:cNvPicPr>
            <a:picLocks noChangeAspect="1"/>
          </p:cNvPicPr>
          <p:nvPr/>
        </p:nvPicPr>
        <p:blipFill>
          <a:blip r:embed="rId7"/>
          <a:stretch>
            <a:fillRect/>
          </a:stretch>
        </p:blipFill>
        <p:spPr>
          <a:xfrm>
            <a:off x="10595294" y="1409240"/>
            <a:ext cx="6055599" cy="8059125"/>
          </a:xfrm>
          <a:prstGeom prst="rect">
            <a:avLst/>
          </a:prstGeom>
        </p:spPr>
      </p:pic>
      <p:sp>
        <p:nvSpPr>
          <p:cNvPr id="9" name="AutoShape 2">
            <a:extLst>
              <a:ext uri="{FF2B5EF4-FFF2-40B4-BE49-F238E27FC236}">
                <a16:creationId xmlns:a16="http://schemas.microsoft.com/office/drawing/2014/main" id="{0D8B0CD7-E993-8B8A-BFD2-F7EF99EB8B2D}"/>
              </a:ext>
            </a:extLst>
          </p:cNvPr>
          <p:cNvSpPr/>
          <p:nvPr/>
        </p:nvSpPr>
        <p:spPr>
          <a:xfrm>
            <a:off x="1154111" y="9700757"/>
            <a:ext cx="3146921" cy="0"/>
          </a:xfrm>
          <a:prstGeom prst="line">
            <a:avLst/>
          </a:prstGeom>
          <a:ln w="28575" cap="rnd">
            <a:solidFill>
              <a:srgbClr val="F15922"/>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709259893"/>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100000">
                <p:cTn id="12" repeatCount="indefinite"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b61ee96-434c-4f1b-82e9-9e68224ec5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546C2DD9928A47A9C251E24B4434E6" ma:contentTypeVersion="10" ma:contentTypeDescription="Create a new document." ma:contentTypeScope="" ma:versionID="033a6e2db2be1e580855b1119f4fe532">
  <xsd:schema xmlns:xsd="http://www.w3.org/2001/XMLSchema" xmlns:xs="http://www.w3.org/2001/XMLSchema" xmlns:p="http://schemas.microsoft.com/office/2006/metadata/properties" xmlns:ns3="2b61ee96-434c-4f1b-82e9-9e68224ec513" targetNamespace="http://schemas.microsoft.com/office/2006/metadata/properties" ma:root="true" ma:fieldsID="ac830566d004fcfed61c6169385715a0" ns3:_="">
    <xsd:import namespace="2b61ee96-434c-4f1b-82e9-9e68224ec513"/>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element ref="ns3:MediaServiceSystemTags" minOccurs="0"/>
                <xsd:element ref="ns3:MediaServiceGenerationTime" minOccurs="0"/>
                <xsd:element ref="ns3:MediaServiceEventHashCode"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61ee96-434c-4f1b-82e9-9e68224ec513"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BillingMetadata" ma:index="1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9C1EAF-ADCE-47D7-81C5-0A224DC2E171}">
  <ds:schemaRefs>
    <ds:schemaRef ds:uri="http://schemas.microsoft.com/sharepoint/v3/contenttype/forms"/>
  </ds:schemaRefs>
</ds:datastoreItem>
</file>

<file path=customXml/itemProps2.xml><?xml version="1.0" encoding="utf-8"?>
<ds:datastoreItem xmlns:ds="http://schemas.openxmlformats.org/officeDocument/2006/customXml" ds:itemID="{42602DF8-5906-4EFD-8567-D2F3E8E3CCBA}">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documentManagement/types"/>
    <ds:schemaRef ds:uri="http://purl.org/dc/elements/1.1/"/>
    <ds:schemaRef ds:uri="2b61ee96-434c-4f1b-82e9-9e68224ec51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4DC93EB-B2D4-4DD1-AC79-989572FEC9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61ee96-434c-4f1b-82e9-9e68224ec5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10-19-23 ABC Builder's Breakfast</Template>
  <TotalTime>562</TotalTime>
  <Words>814</Words>
  <Application>Microsoft Office PowerPoint</Application>
  <PresentationFormat>Custom</PresentationFormat>
  <Paragraphs>148</Paragraphs>
  <Slides>12</Slides>
  <Notes>12</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Verdana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Orange County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Pearson, Soraya D</dc:creator>
  <cp:lastModifiedBy>Mudd, Crystal</cp:lastModifiedBy>
  <cp:revision>16</cp:revision>
  <cp:lastPrinted>2023-10-11T19:37:34Z</cp:lastPrinted>
  <dcterms:created xsi:type="dcterms:W3CDTF">2025-08-14T20:40:11Z</dcterms:created>
  <dcterms:modified xsi:type="dcterms:W3CDTF">2025-09-30T15:05:43Z</dcterms:modified>
  <dc:identifier>DAFvkiZe0qg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0x01010035546C2DD9928A47A9C251E24B4434E6</vt:lpwstr>
  </property>
</Properties>
</file>